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90" r:id="rId4"/>
    <p:sldId id="291" r:id="rId5"/>
    <p:sldId id="283" r:id="rId6"/>
    <p:sldId id="285" r:id="rId7"/>
    <p:sldId id="292" r:id="rId8"/>
    <p:sldId id="284" r:id="rId9"/>
    <p:sldId id="295" r:id="rId10"/>
    <p:sldId id="294" r:id="rId11"/>
    <p:sldId id="277" r:id="rId12"/>
    <p:sldId id="275" r:id="rId13"/>
    <p:sldId id="286" r:id="rId14"/>
    <p:sldId id="280" r:id="rId15"/>
    <p:sldId id="281" r:id="rId16"/>
    <p:sldId id="260" r:id="rId17"/>
    <p:sldId id="287" r:id="rId18"/>
    <p:sldId id="261" r:id="rId19"/>
    <p:sldId id="257" r:id="rId20"/>
    <p:sldId id="289" r:id="rId21"/>
    <p:sldId id="265" r:id="rId22"/>
    <p:sldId id="296" r:id="rId23"/>
    <p:sldId id="288" r:id="rId24"/>
    <p:sldId id="26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3002"/>
    <a:srgbClr val="013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1" d="100"/>
          <a:sy n="41" d="100"/>
        </p:scale>
        <p:origin x="38" y="140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66AD97-C510-4BE1-AE20-2324037A3C9E}" type="doc">
      <dgm:prSet loTypeId="urn:microsoft.com/office/officeart/2005/8/layout/cycle6" loCatId="cycle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EB18DA9-D07A-4A84-8A9B-AF26AC5CB2D7}">
      <dgm:prSet/>
      <dgm:spPr/>
      <dgm:t>
        <a:bodyPr/>
        <a:lstStyle/>
        <a:p>
          <a:r>
            <a:rPr lang="en-GB"/>
            <a:t>Methodological background </a:t>
          </a:r>
          <a:endParaRPr lang="en-US"/>
        </a:p>
      </dgm:t>
    </dgm:pt>
    <dgm:pt modelId="{3793D0F3-C314-4E76-BBFD-7E93DAB29534}" type="parTrans" cxnId="{764F33A6-4864-4E1E-95E9-D3CEE4902F68}">
      <dgm:prSet/>
      <dgm:spPr/>
      <dgm:t>
        <a:bodyPr/>
        <a:lstStyle/>
        <a:p>
          <a:endParaRPr lang="en-US"/>
        </a:p>
      </dgm:t>
    </dgm:pt>
    <dgm:pt modelId="{5ABFD46E-8134-40FB-8CD7-D6A2D879F622}" type="sibTrans" cxnId="{764F33A6-4864-4E1E-95E9-D3CEE4902F68}">
      <dgm:prSet phldrT="1" phldr="0"/>
      <dgm:spPr/>
      <dgm:t>
        <a:bodyPr/>
        <a:lstStyle/>
        <a:p>
          <a:endParaRPr lang="en-US"/>
        </a:p>
      </dgm:t>
    </dgm:pt>
    <dgm:pt modelId="{3B5026A6-F485-4B8B-B1BC-5489617203F4}">
      <dgm:prSet/>
      <dgm:spPr/>
      <dgm:t>
        <a:bodyPr/>
        <a:lstStyle/>
        <a:p>
          <a:r>
            <a:rPr lang="en-GB"/>
            <a:t>Adaptive</a:t>
          </a:r>
          <a:endParaRPr lang="en-US"/>
        </a:p>
      </dgm:t>
    </dgm:pt>
    <dgm:pt modelId="{9C59302C-7E76-49E7-AFC9-0C937A2C5D58}" type="parTrans" cxnId="{FE3319E2-6D3C-4EB8-9B2B-E35EEF7391E1}">
      <dgm:prSet/>
      <dgm:spPr/>
      <dgm:t>
        <a:bodyPr/>
        <a:lstStyle/>
        <a:p>
          <a:endParaRPr lang="en-US"/>
        </a:p>
      </dgm:t>
    </dgm:pt>
    <dgm:pt modelId="{74AA1BF1-2E3F-4E42-A0F8-C8B6486E616C}" type="sibTrans" cxnId="{FE3319E2-6D3C-4EB8-9B2B-E35EEF7391E1}">
      <dgm:prSet phldrT="2" phldr="0"/>
      <dgm:spPr/>
      <dgm:t>
        <a:bodyPr/>
        <a:lstStyle/>
        <a:p>
          <a:endParaRPr lang="en-US"/>
        </a:p>
      </dgm:t>
    </dgm:pt>
    <dgm:pt modelId="{F7F0C8AD-A46E-4775-9478-86D3064B946E}" type="pres">
      <dgm:prSet presAssocID="{3066AD97-C510-4BE1-AE20-2324037A3C9E}" presName="cycle" presStyleCnt="0">
        <dgm:presLayoutVars>
          <dgm:dir/>
          <dgm:resizeHandles val="exact"/>
        </dgm:presLayoutVars>
      </dgm:prSet>
      <dgm:spPr/>
    </dgm:pt>
    <dgm:pt modelId="{BD91F269-3E1D-414D-A27C-0ACF1F75160C}" type="pres">
      <dgm:prSet presAssocID="{7EB18DA9-D07A-4A84-8A9B-AF26AC5CB2D7}" presName="node" presStyleLbl="node1" presStyleIdx="0" presStyleCnt="2">
        <dgm:presLayoutVars>
          <dgm:bulletEnabled val="1"/>
        </dgm:presLayoutVars>
      </dgm:prSet>
      <dgm:spPr/>
    </dgm:pt>
    <dgm:pt modelId="{1C6E7352-FCED-418E-ABFD-D3F624820D7A}" type="pres">
      <dgm:prSet presAssocID="{7EB18DA9-D07A-4A84-8A9B-AF26AC5CB2D7}" presName="spNode" presStyleCnt="0"/>
      <dgm:spPr/>
    </dgm:pt>
    <dgm:pt modelId="{19D49172-BA3D-4397-B5C6-19EAA51487A7}" type="pres">
      <dgm:prSet presAssocID="{5ABFD46E-8134-40FB-8CD7-D6A2D879F622}" presName="sibTrans" presStyleLbl="sibTrans1D1" presStyleIdx="0" presStyleCnt="2"/>
      <dgm:spPr/>
    </dgm:pt>
    <dgm:pt modelId="{7DBCA9DF-8105-4EFF-8E1D-4C64666E5CCC}" type="pres">
      <dgm:prSet presAssocID="{3B5026A6-F485-4B8B-B1BC-5489617203F4}" presName="node" presStyleLbl="node1" presStyleIdx="1" presStyleCnt="2">
        <dgm:presLayoutVars>
          <dgm:bulletEnabled val="1"/>
        </dgm:presLayoutVars>
      </dgm:prSet>
      <dgm:spPr/>
    </dgm:pt>
    <dgm:pt modelId="{2F3DF336-AAAE-4817-BCDC-81AC814A3770}" type="pres">
      <dgm:prSet presAssocID="{3B5026A6-F485-4B8B-B1BC-5489617203F4}" presName="spNode" presStyleCnt="0"/>
      <dgm:spPr/>
    </dgm:pt>
    <dgm:pt modelId="{1B81439F-0E81-4FF9-9F43-86965A6B748D}" type="pres">
      <dgm:prSet presAssocID="{74AA1BF1-2E3F-4E42-A0F8-C8B6486E616C}" presName="sibTrans" presStyleLbl="sibTrans1D1" presStyleIdx="1" presStyleCnt="2"/>
      <dgm:spPr/>
    </dgm:pt>
  </dgm:ptLst>
  <dgm:cxnLst>
    <dgm:cxn modelId="{3795275B-31FA-4DD0-A6E0-1C6D7866165F}" type="presOf" srcId="{5ABFD46E-8134-40FB-8CD7-D6A2D879F622}" destId="{19D49172-BA3D-4397-B5C6-19EAA51487A7}" srcOrd="0" destOrd="0" presId="urn:microsoft.com/office/officeart/2005/8/layout/cycle6"/>
    <dgm:cxn modelId="{E1F8EA5B-F592-458D-A03D-1799F00F3EA7}" type="presOf" srcId="{3066AD97-C510-4BE1-AE20-2324037A3C9E}" destId="{F7F0C8AD-A46E-4775-9478-86D3064B946E}" srcOrd="0" destOrd="0" presId="urn:microsoft.com/office/officeart/2005/8/layout/cycle6"/>
    <dgm:cxn modelId="{30E08073-EC1D-47E6-8D04-BD76C816CBAD}" type="presOf" srcId="{7EB18DA9-D07A-4A84-8A9B-AF26AC5CB2D7}" destId="{BD91F269-3E1D-414D-A27C-0ACF1F75160C}" srcOrd="0" destOrd="0" presId="urn:microsoft.com/office/officeart/2005/8/layout/cycle6"/>
    <dgm:cxn modelId="{10A4AB98-5FBF-41BC-8819-39CD0549A6B8}" type="presOf" srcId="{74AA1BF1-2E3F-4E42-A0F8-C8B6486E616C}" destId="{1B81439F-0E81-4FF9-9F43-86965A6B748D}" srcOrd="0" destOrd="0" presId="urn:microsoft.com/office/officeart/2005/8/layout/cycle6"/>
    <dgm:cxn modelId="{764F33A6-4864-4E1E-95E9-D3CEE4902F68}" srcId="{3066AD97-C510-4BE1-AE20-2324037A3C9E}" destId="{7EB18DA9-D07A-4A84-8A9B-AF26AC5CB2D7}" srcOrd="0" destOrd="0" parTransId="{3793D0F3-C314-4E76-BBFD-7E93DAB29534}" sibTransId="{5ABFD46E-8134-40FB-8CD7-D6A2D879F622}"/>
    <dgm:cxn modelId="{FE3319E2-6D3C-4EB8-9B2B-E35EEF7391E1}" srcId="{3066AD97-C510-4BE1-AE20-2324037A3C9E}" destId="{3B5026A6-F485-4B8B-B1BC-5489617203F4}" srcOrd="1" destOrd="0" parTransId="{9C59302C-7E76-49E7-AFC9-0C937A2C5D58}" sibTransId="{74AA1BF1-2E3F-4E42-A0F8-C8B6486E616C}"/>
    <dgm:cxn modelId="{63FD29E7-CE18-4F5C-86FD-8CEE450A82C9}" type="presOf" srcId="{3B5026A6-F485-4B8B-B1BC-5489617203F4}" destId="{7DBCA9DF-8105-4EFF-8E1D-4C64666E5CCC}" srcOrd="0" destOrd="0" presId="urn:microsoft.com/office/officeart/2005/8/layout/cycle6"/>
    <dgm:cxn modelId="{61F16CA0-0FB7-4B95-9AA5-3D4913B9C4E8}" type="presParOf" srcId="{F7F0C8AD-A46E-4775-9478-86D3064B946E}" destId="{BD91F269-3E1D-414D-A27C-0ACF1F75160C}" srcOrd="0" destOrd="0" presId="urn:microsoft.com/office/officeart/2005/8/layout/cycle6"/>
    <dgm:cxn modelId="{A26D45EF-A7BC-49F3-BC81-5032A6C0FD8F}" type="presParOf" srcId="{F7F0C8AD-A46E-4775-9478-86D3064B946E}" destId="{1C6E7352-FCED-418E-ABFD-D3F624820D7A}" srcOrd="1" destOrd="0" presId="urn:microsoft.com/office/officeart/2005/8/layout/cycle6"/>
    <dgm:cxn modelId="{1A0139A0-430E-4E65-AEA8-DCEDB9234DD5}" type="presParOf" srcId="{F7F0C8AD-A46E-4775-9478-86D3064B946E}" destId="{19D49172-BA3D-4397-B5C6-19EAA51487A7}" srcOrd="2" destOrd="0" presId="urn:microsoft.com/office/officeart/2005/8/layout/cycle6"/>
    <dgm:cxn modelId="{9B23470B-8FD3-45C4-B010-B81618C3F7CF}" type="presParOf" srcId="{F7F0C8AD-A46E-4775-9478-86D3064B946E}" destId="{7DBCA9DF-8105-4EFF-8E1D-4C64666E5CCC}" srcOrd="3" destOrd="0" presId="urn:microsoft.com/office/officeart/2005/8/layout/cycle6"/>
    <dgm:cxn modelId="{EA66E73D-FF58-4B3A-A702-CCFE37064B29}" type="presParOf" srcId="{F7F0C8AD-A46E-4775-9478-86D3064B946E}" destId="{2F3DF336-AAAE-4817-BCDC-81AC814A3770}" srcOrd="4" destOrd="0" presId="urn:microsoft.com/office/officeart/2005/8/layout/cycle6"/>
    <dgm:cxn modelId="{659F767E-CB10-4B08-A87A-2A413F6E72B1}" type="presParOf" srcId="{F7F0C8AD-A46E-4775-9478-86D3064B946E}" destId="{1B81439F-0E81-4FF9-9F43-86965A6B748D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93FFF0-B5CC-4AF9-A945-D016A2DCC570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857EC75-F0D9-4892-AB2C-964EF3F54ED4}">
      <dgm:prSet custT="1"/>
      <dgm:spPr/>
      <dgm:t>
        <a:bodyPr/>
        <a:lstStyle/>
        <a:p>
          <a:r>
            <a:rPr lang="en-US" sz="17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Type of Organisation</a:t>
          </a:r>
        </a:p>
        <a:p>
          <a:r>
            <a:rPr lang="en-US" sz="1400" kern="1200" dirty="0"/>
            <a:t>- Where to you deploy to and where not</a:t>
          </a:r>
        </a:p>
        <a:p>
          <a:r>
            <a:rPr lang="en-US" sz="1400" kern="1200" dirty="0"/>
            <a:t>- What you consider an area for action, and what not (sufficient public health emergencies)</a:t>
          </a:r>
        </a:p>
      </dgm:t>
    </dgm:pt>
    <dgm:pt modelId="{D9C78DB6-D79D-45FC-B0C7-AB8EB7F8C9E2}" type="parTrans" cxnId="{0F1A3D80-0C2B-43E7-9C5B-FA1389783F5D}">
      <dgm:prSet/>
      <dgm:spPr/>
      <dgm:t>
        <a:bodyPr/>
        <a:lstStyle/>
        <a:p>
          <a:endParaRPr lang="en-US"/>
        </a:p>
      </dgm:t>
    </dgm:pt>
    <dgm:pt modelId="{619454F5-0A1A-4324-9D73-A0AB2EA4DE42}" type="sibTrans" cxnId="{0F1A3D80-0C2B-43E7-9C5B-FA1389783F5D}">
      <dgm:prSet phldrT="1"/>
      <dgm:spPr/>
      <dgm:t>
        <a:bodyPr/>
        <a:lstStyle/>
        <a:p>
          <a:r>
            <a:rPr lang="en-US"/>
            <a:t>1</a:t>
          </a:r>
        </a:p>
      </dgm:t>
    </dgm:pt>
    <dgm:pt modelId="{65C832B0-3ED7-4E71-8699-5DE3A4D0A05E}">
      <dgm:prSet/>
      <dgm:spPr/>
      <dgm:t>
        <a:bodyPr/>
        <a:lstStyle/>
        <a:p>
          <a:r>
            <a:rPr lang="en-GB" b="1" dirty="0"/>
            <a:t>Context specific needs</a:t>
          </a:r>
        </a:p>
        <a:p>
          <a:r>
            <a:rPr lang="en-GB" b="0" dirty="0"/>
            <a:t>- Country</a:t>
          </a:r>
        </a:p>
        <a:p>
          <a:r>
            <a:rPr lang="en-GB" b="0" dirty="0"/>
            <a:t>- Type of outbreak</a:t>
          </a:r>
        </a:p>
        <a:p>
          <a:r>
            <a:rPr lang="en-GB" b="0" dirty="0"/>
            <a:t>- Type of expertise required</a:t>
          </a:r>
          <a:endParaRPr lang="en-US" b="0" dirty="0"/>
        </a:p>
      </dgm:t>
    </dgm:pt>
    <dgm:pt modelId="{B91D538C-0605-4926-A508-BEC923DD27D9}" type="parTrans" cxnId="{DC9DD829-AFC5-43B3-A92D-194C6C9BFFE9}">
      <dgm:prSet/>
      <dgm:spPr/>
      <dgm:t>
        <a:bodyPr/>
        <a:lstStyle/>
        <a:p>
          <a:endParaRPr lang="en-US"/>
        </a:p>
      </dgm:t>
    </dgm:pt>
    <dgm:pt modelId="{11AD5634-5A8C-4C1D-B3C1-A007B52BE61F}" type="sibTrans" cxnId="{DC9DD829-AFC5-43B3-A92D-194C6C9BFFE9}">
      <dgm:prSet phldrT="2"/>
      <dgm:spPr/>
      <dgm:t>
        <a:bodyPr/>
        <a:lstStyle/>
        <a:p>
          <a:r>
            <a:rPr lang="en-US"/>
            <a:t>2</a:t>
          </a:r>
        </a:p>
      </dgm:t>
    </dgm:pt>
    <dgm:pt modelId="{747DB5D1-0946-4515-83D8-403DF0F6F472}">
      <dgm:prSet/>
      <dgm:spPr/>
      <dgm:t>
        <a:bodyPr/>
        <a:lstStyle/>
        <a:p>
          <a:endParaRPr lang="en-US" b="1" dirty="0"/>
        </a:p>
        <a:p>
          <a:endParaRPr lang="en-US" b="1" dirty="0"/>
        </a:p>
        <a:p>
          <a:r>
            <a:rPr lang="en-US" b="1" dirty="0"/>
            <a:t>Common denominators</a:t>
          </a:r>
        </a:p>
      </dgm:t>
    </dgm:pt>
    <dgm:pt modelId="{A1430AA9-6F66-4A61-8F90-2347C726F40A}" type="parTrans" cxnId="{B931C9A7-8C27-4A36-8442-ABA09A623F2F}">
      <dgm:prSet/>
      <dgm:spPr/>
      <dgm:t>
        <a:bodyPr/>
        <a:lstStyle/>
        <a:p>
          <a:endParaRPr lang="en-US"/>
        </a:p>
      </dgm:t>
    </dgm:pt>
    <dgm:pt modelId="{54D0B68C-3BC2-4C5D-B4B9-C7A4A49865F4}" type="sibTrans" cxnId="{B931C9A7-8C27-4A36-8442-ABA09A623F2F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0AB19D80-F88D-4B25-A135-0B888541ABBF}" type="pres">
      <dgm:prSet presAssocID="{D193FFF0-B5CC-4AF9-A945-D016A2DCC570}" presName="linearFlow" presStyleCnt="0">
        <dgm:presLayoutVars>
          <dgm:dir/>
          <dgm:animLvl val="lvl"/>
          <dgm:resizeHandles val="exact"/>
        </dgm:presLayoutVars>
      </dgm:prSet>
      <dgm:spPr/>
    </dgm:pt>
    <dgm:pt modelId="{27742697-C6F0-483E-9EDC-94145C657F97}" type="pres">
      <dgm:prSet presAssocID="{3857EC75-F0D9-4892-AB2C-964EF3F54ED4}" presName="compositeNode" presStyleCnt="0"/>
      <dgm:spPr/>
    </dgm:pt>
    <dgm:pt modelId="{254A4062-06F3-4FA9-AB67-CAAAF608355C}" type="pres">
      <dgm:prSet presAssocID="{3857EC75-F0D9-4892-AB2C-964EF3F54ED4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FF1259B-4194-46A0-829B-B7735E7575BE}" type="pres">
      <dgm:prSet presAssocID="{3857EC75-F0D9-4892-AB2C-964EF3F54ED4}" presName="parSh" presStyleCnt="0"/>
      <dgm:spPr/>
    </dgm:pt>
    <dgm:pt modelId="{AE1F5617-8B03-4928-A5C4-88AA1A4D90F5}" type="pres">
      <dgm:prSet presAssocID="{3857EC75-F0D9-4892-AB2C-964EF3F54ED4}" presName="lineNode" presStyleLbl="alignAccFollowNode1" presStyleIdx="0" presStyleCnt="9"/>
      <dgm:spPr/>
    </dgm:pt>
    <dgm:pt modelId="{CE05D27B-FC50-4B78-820D-0A92EA1521D6}" type="pres">
      <dgm:prSet presAssocID="{3857EC75-F0D9-4892-AB2C-964EF3F54ED4}" presName="lineArrowNode" presStyleLbl="alignAccFollowNode1" presStyleIdx="1" presStyleCnt="9"/>
      <dgm:spPr/>
    </dgm:pt>
    <dgm:pt modelId="{70C8D038-CA40-4F8C-8D5A-8E09AEFFB33E}" type="pres">
      <dgm:prSet presAssocID="{619454F5-0A1A-4324-9D73-A0AB2EA4DE42}" presName="sibTransNodeCircle" presStyleLbl="alignNode1" presStyleIdx="0" presStyleCnt="3">
        <dgm:presLayoutVars>
          <dgm:chMax val="0"/>
          <dgm:bulletEnabled/>
        </dgm:presLayoutVars>
      </dgm:prSet>
      <dgm:spPr/>
    </dgm:pt>
    <dgm:pt modelId="{39EC971E-C87D-4241-9F68-3412A8FC4889}" type="pres">
      <dgm:prSet presAssocID="{619454F5-0A1A-4324-9D73-A0AB2EA4DE42}" presName="spacerBetweenCircleAndCallout" presStyleCnt="0">
        <dgm:presLayoutVars/>
      </dgm:prSet>
      <dgm:spPr/>
    </dgm:pt>
    <dgm:pt modelId="{01A361A2-6374-4047-9632-96B62D7DAFF8}" type="pres">
      <dgm:prSet presAssocID="{3857EC75-F0D9-4892-AB2C-964EF3F54ED4}" presName="nodeText" presStyleLbl="alignAccFollowNode1" presStyleIdx="2" presStyleCnt="9">
        <dgm:presLayoutVars>
          <dgm:bulletEnabled val="1"/>
        </dgm:presLayoutVars>
      </dgm:prSet>
      <dgm:spPr/>
    </dgm:pt>
    <dgm:pt modelId="{9256FC46-2456-4D0F-8261-0E8BDFFC626A}" type="pres">
      <dgm:prSet presAssocID="{619454F5-0A1A-4324-9D73-A0AB2EA4DE42}" presName="sibTransComposite" presStyleCnt="0"/>
      <dgm:spPr/>
    </dgm:pt>
    <dgm:pt modelId="{950AAC9A-3885-4190-921A-A44C48EFFDF8}" type="pres">
      <dgm:prSet presAssocID="{65C832B0-3ED7-4E71-8699-5DE3A4D0A05E}" presName="compositeNode" presStyleCnt="0"/>
      <dgm:spPr/>
    </dgm:pt>
    <dgm:pt modelId="{76BA9EA2-7707-4C32-896F-FA8381B65E3A}" type="pres">
      <dgm:prSet presAssocID="{65C832B0-3ED7-4E71-8699-5DE3A4D0A05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2D195E0-0D74-457E-9E50-023045B848A9}" type="pres">
      <dgm:prSet presAssocID="{65C832B0-3ED7-4E71-8699-5DE3A4D0A05E}" presName="parSh" presStyleCnt="0"/>
      <dgm:spPr/>
    </dgm:pt>
    <dgm:pt modelId="{3AC79612-DAB9-4868-88FA-57590101A680}" type="pres">
      <dgm:prSet presAssocID="{65C832B0-3ED7-4E71-8699-5DE3A4D0A05E}" presName="lineNode" presStyleLbl="alignAccFollowNode1" presStyleIdx="3" presStyleCnt="9"/>
      <dgm:spPr/>
    </dgm:pt>
    <dgm:pt modelId="{B2F6D36A-9A56-408D-8E13-666684AD9CDF}" type="pres">
      <dgm:prSet presAssocID="{65C832B0-3ED7-4E71-8699-5DE3A4D0A05E}" presName="lineArrowNode" presStyleLbl="alignAccFollowNode1" presStyleIdx="4" presStyleCnt="9"/>
      <dgm:spPr/>
    </dgm:pt>
    <dgm:pt modelId="{2042EA1F-75CC-42BC-88AE-32399E80A480}" type="pres">
      <dgm:prSet presAssocID="{11AD5634-5A8C-4C1D-B3C1-A007B52BE61F}" presName="sibTransNodeCircle" presStyleLbl="alignNode1" presStyleIdx="1" presStyleCnt="3">
        <dgm:presLayoutVars>
          <dgm:chMax val="0"/>
          <dgm:bulletEnabled/>
        </dgm:presLayoutVars>
      </dgm:prSet>
      <dgm:spPr/>
    </dgm:pt>
    <dgm:pt modelId="{341D8772-BBD9-441D-81F5-95DB6F389E83}" type="pres">
      <dgm:prSet presAssocID="{11AD5634-5A8C-4C1D-B3C1-A007B52BE61F}" presName="spacerBetweenCircleAndCallout" presStyleCnt="0">
        <dgm:presLayoutVars/>
      </dgm:prSet>
      <dgm:spPr/>
    </dgm:pt>
    <dgm:pt modelId="{0A99B64E-46C0-4874-BAA4-31A8BC450B7E}" type="pres">
      <dgm:prSet presAssocID="{65C832B0-3ED7-4E71-8699-5DE3A4D0A05E}" presName="nodeText" presStyleLbl="alignAccFollowNode1" presStyleIdx="5" presStyleCnt="9">
        <dgm:presLayoutVars>
          <dgm:bulletEnabled val="1"/>
        </dgm:presLayoutVars>
      </dgm:prSet>
      <dgm:spPr/>
    </dgm:pt>
    <dgm:pt modelId="{540CBD24-C0AE-4B69-92E6-9241EF11999B}" type="pres">
      <dgm:prSet presAssocID="{11AD5634-5A8C-4C1D-B3C1-A007B52BE61F}" presName="sibTransComposite" presStyleCnt="0"/>
      <dgm:spPr/>
    </dgm:pt>
    <dgm:pt modelId="{057A77BF-9123-46B8-9BA0-CE9CA3D08565}" type="pres">
      <dgm:prSet presAssocID="{747DB5D1-0946-4515-83D8-403DF0F6F472}" presName="compositeNode" presStyleCnt="0"/>
      <dgm:spPr/>
    </dgm:pt>
    <dgm:pt modelId="{558FC167-9FA3-4685-A717-A69342F4D935}" type="pres">
      <dgm:prSet presAssocID="{747DB5D1-0946-4515-83D8-403DF0F6F472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D6F8595-8DCE-4954-B970-FC5212CA1172}" type="pres">
      <dgm:prSet presAssocID="{747DB5D1-0946-4515-83D8-403DF0F6F472}" presName="parSh" presStyleCnt="0"/>
      <dgm:spPr/>
    </dgm:pt>
    <dgm:pt modelId="{4539E3F0-2F86-4E47-A60C-663A3E0769FF}" type="pres">
      <dgm:prSet presAssocID="{747DB5D1-0946-4515-83D8-403DF0F6F472}" presName="lineNode" presStyleLbl="alignAccFollowNode1" presStyleIdx="6" presStyleCnt="9"/>
      <dgm:spPr/>
    </dgm:pt>
    <dgm:pt modelId="{31983AB4-BD5E-4C58-8679-4901E021A49A}" type="pres">
      <dgm:prSet presAssocID="{747DB5D1-0946-4515-83D8-403DF0F6F472}" presName="lineArrowNode" presStyleLbl="alignAccFollowNode1" presStyleIdx="7" presStyleCnt="9"/>
      <dgm:spPr/>
    </dgm:pt>
    <dgm:pt modelId="{C981A750-F2EF-41DB-8824-FCF61B6052AC}" type="pres">
      <dgm:prSet presAssocID="{54D0B68C-3BC2-4C5D-B4B9-C7A4A49865F4}" presName="sibTransNodeCircle" presStyleLbl="alignNode1" presStyleIdx="2" presStyleCnt="3">
        <dgm:presLayoutVars>
          <dgm:chMax val="0"/>
          <dgm:bulletEnabled/>
        </dgm:presLayoutVars>
      </dgm:prSet>
      <dgm:spPr/>
    </dgm:pt>
    <dgm:pt modelId="{66981CA1-8BB8-4F26-A1D3-7F28B954391A}" type="pres">
      <dgm:prSet presAssocID="{54D0B68C-3BC2-4C5D-B4B9-C7A4A49865F4}" presName="spacerBetweenCircleAndCallout" presStyleCnt="0">
        <dgm:presLayoutVars/>
      </dgm:prSet>
      <dgm:spPr/>
    </dgm:pt>
    <dgm:pt modelId="{F08AB690-04EF-4DB6-96C8-97338A9E56A2}" type="pres">
      <dgm:prSet presAssocID="{747DB5D1-0946-4515-83D8-403DF0F6F472}" presName="nodeText" presStyleLbl="alignAccFollowNode1" presStyleIdx="8" presStyleCnt="9">
        <dgm:presLayoutVars>
          <dgm:bulletEnabled val="1"/>
        </dgm:presLayoutVars>
      </dgm:prSet>
      <dgm:spPr/>
    </dgm:pt>
  </dgm:ptLst>
  <dgm:cxnLst>
    <dgm:cxn modelId="{59EB9A10-73FB-4F34-9428-C78712E03C74}" type="presOf" srcId="{747DB5D1-0946-4515-83D8-403DF0F6F472}" destId="{F08AB690-04EF-4DB6-96C8-97338A9E56A2}" srcOrd="0" destOrd="0" presId="urn:microsoft.com/office/officeart/2016/7/layout/LinearArrowProcessNumbered"/>
    <dgm:cxn modelId="{DC9DD829-AFC5-43B3-A92D-194C6C9BFFE9}" srcId="{D193FFF0-B5CC-4AF9-A945-D016A2DCC570}" destId="{65C832B0-3ED7-4E71-8699-5DE3A4D0A05E}" srcOrd="1" destOrd="0" parTransId="{B91D538C-0605-4926-A508-BEC923DD27D9}" sibTransId="{11AD5634-5A8C-4C1D-B3C1-A007B52BE61F}"/>
    <dgm:cxn modelId="{40EA8C32-7A22-4EAA-996D-E99EB6274FF9}" type="presOf" srcId="{3857EC75-F0D9-4892-AB2C-964EF3F54ED4}" destId="{01A361A2-6374-4047-9632-96B62D7DAFF8}" srcOrd="0" destOrd="0" presId="urn:microsoft.com/office/officeart/2016/7/layout/LinearArrowProcessNumbered"/>
    <dgm:cxn modelId="{8187534C-D2D8-4E68-A413-3D70D0C2793E}" type="presOf" srcId="{D193FFF0-B5CC-4AF9-A945-D016A2DCC570}" destId="{0AB19D80-F88D-4B25-A135-0B888541ABBF}" srcOrd="0" destOrd="0" presId="urn:microsoft.com/office/officeart/2016/7/layout/LinearArrowProcessNumbered"/>
    <dgm:cxn modelId="{0F1A3D80-0C2B-43E7-9C5B-FA1389783F5D}" srcId="{D193FFF0-B5CC-4AF9-A945-D016A2DCC570}" destId="{3857EC75-F0D9-4892-AB2C-964EF3F54ED4}" srcOrd="0" destOrd="0" parTransId="{D9C78DB6-D79D-45FC-B0C7-AB8EB7F8C9E2}" sibTransId="{619454F5-0A1A-4324-9D73-A0AB2EA4DE42}"/>
    <dgm:cxn modelId="{18B691A5-4332-43EA-A96D-CDE9762CEE8F}" type="presOf" srcId="{65C832B0-3ED7-4E71-8699-5DE3A4D0A05E}" destId="{0A99B64E-46C0-4874-BAA4-31A8BC450B7E}" srcOrd="0" destOrd="0" presId="urn:microsoft.com/office/officeart/2016/7/layout/LinearArrowProcessNumbered"/>
    <dgm:cxn modelId="{B931C9A7-8C27-4A36-8442-ABA09A623F2F}" srcId="{D193FFF0-B5CC-4AF9-A945-D016A2DCC570}" destId="{747DB5D1-0946-4515-83D8-403DF0F6F472}" srcOrd="2" destOrd="0" parTransId="{A1430AA9-6F66-4A61-8F90-2347C726F40A}" sibTransId="{54D0B68C-3BC2-4C5D-B4B9-C7A4A49865F4}"/>
    <dgm:cxn modelId="{1D011DC5-B922-47C2-ADFE-F37072B4EE6A}" type="presOf" srcId="{54D0B68C-3BC2-4C5D-B4B9-C7A4A49865F4}" destId="{C981A750-F2EF-41DB-8824-FCF61B6052AC}" srcOrd="0" destOrd="0" presId="urn:microsoft.com/office/officeart/2016/7/layout/LinearArrowProcessNumbered"/>
    <dgm:cxn modelId="{60EFD6D4-6AB5-4B11-A503-C769F8409816}" type="presOf" srcId="{11AD5634-5A8C-4C1D-B3C1-A007B52BE61F}" destId="{2042EA1F-75CC-42BC-88AE-32399E80A480}" srcOrd="0" destOrd="0" presId="urn:microsoft.com/office/officeart/2016/7/layout/LinearArrowProcessNumbered"/>
    <dgm:cxn modelId="{C5E784E7-5252-40EC-94C6-FF6AA5D0B417}" type="presOf" srcId="{619454F5-0A1A-4324-9D73-A0AB2EA4DE42}" destId="{70C8D038-CA40-4F8C-8D5A-8E09AEFFB33E}" srcOrd="0" destOrd="0" presId="urn:microsoft.com/office/officeart/2016/7/layout/LinearArrowProcessNumbered"/>
    <dgm:cxn modelId="{90167D1E-0830-4684-B446-2D58BAEB4826}" type="presParOf" srcId="{0AB19D80-F88D-4B25-A135-0B888541ABBF}" destId="{27742697-C6F0-483E-9EDC-94145C657F97}" srcOrd="0" destOrd="0" presId="urn:microsoft.com/office/officeart/2016/7/layout/LinearArrowProcessNumbered"/>
    <dgm:cxn modelId="{A8FFD06D-0D04-4D02-99A8-B00680F2AD67}" type="presParOf" srcId="{27742697-C6F0-483E-9EDC-94145C657F97}" destId="{254A4062-06F3-4FA9-AB67-CAAAF608355C}" srcOrd="0" destOrd="0" presId="urn:microsoft.com/office/officeart/2016/7/layout/LinearArrowProcessNumbered"/>
    <dgm:cxn modelId="{0CCB512A-B5DB-4ACA-B4D7-8AD177D076B7}" type="presParOf" srcId="{27742697-C6F0-483E-9EDC-94145C657F97}" destId="{BFF1259B-4194-46A0-829B-B7735E7575BE}" srcOrd="1" destOrd="0" presId="urn:microsoft.com/office/officeart/2016/7/layout/LinearArrowProcessNumbered"/>
    <dgm:cxn modelId="{EA87D515-6B1F-4152-BAD9-8D3438EDC70D}" type="presParOf" srcId="{BFF1259B-4194-46A0-829B-B7735E7575BE}" destId="{AE1F5617-8B03-4928-A5C4-88AA1A4D90F5}" srcOrd="0" destOrd="0" presId="urn:microsoft.com/office/officeart/2016/7/layout/LinearArrowProcessNumbered"/>
    <dgm:cxn modelId="{13DCAF42-AB31-4AB5-84B3-931437C3ACEE}" type="presParOf" srcId="{BFF1259B-4194-46A0-829B-B7735E7575BE}" destId="{CE05D27B-FC50-4B78-820D-0A92EA1521D6}" srcOrd="1" destOrd="0" presId="urn:microsoft.com/office/officeart/2016/7/layout/LinearArrowProcessNumbered"/>
    <dgm:cxn modelId="{A060F180-5994-4B7F-B446-A8BFAFA2220F}" type="presParOf" srcId="{BFF1259B-4194-46A0-829B-B7735E7575BE}" destId="{70C8D038-CA40-4F8C-8D5A-8E09AEFFB33E}" srcOrd="2" destOrd="0" presId="urn:microsoft.com/office/officeart/2016/7/layout/LinearArrowProcessNumbered"/>
    <dgm:cxn modelId="{AA2A6C98-09E7-4186-9EDE-5DB39E3A6A64}" type="presParOf" srcId="{BFF1259B-4194-46A0-829B-B7735E7575BE}" destId="{39EC971E-C87D-4241-9F68-3412A8FC4889}" srcOrd="3" destOrd="0" presId="urn:microsoft.com/office/officeart/2016/7/layout/LinearArrowProcessNumbered"/>
    <dgm:cxn modelId="{3BE45F3E-BFA7-4E79-BB8F-13657E3D9D5F}" type="presParOf" srcId="{27742697-C6F0-483E-9EDC-94145C657F97}" destId="{01A361A2-6374-4047-9632-96B62D7DAFF8}" srcOrd="2" destOrd="0" presId="urn:microsoft.com/office/officeart/2016/7/layout/LinearArrowProcessNumbered"/>
    <dgm:cxn modelId="{1E89ACC6-DC3A-4A8B-904E-BBDB56B81207}" type="presParOf" srcId="{0AB19D80-F88D-4B25-A135-0B888541ABBF}" destId="{9256FC46-2456-4D0F-8261-0E8BDFFC626A}" srcOrd="1" destOrd="0" presId="urn:microsoft.com/office/officeart/2016/7/layout/LinearArrowProcessNumbered"/>
    <dgm:cxn modelId="{8982B220-8514-4851-B3AF-E79E474BCE6C}" type="presParOf" srcId="{0AB19D80-F88D-4B25-A135-0B888541ABBF}" destId="{950AAC9A-3885-4190-921A-A44C48EFFDF8}" srcOrd="2" destOrd="0" presId="urn:microsoft.com/office/officeart/2016/7/layout/LinearArrowProcessNumbered"/>
    <dgm:cxn modelId="{D7C1C9A7-4D0B-4B4A-8FDD-15AA2917E112}" type="presParOf" srcId="{950AAC9A-3885-4190-921A-A44C48EFFDF8}" destId="{76BA9EA2-7707-4C32-896F-FA8381B65E3A}" srcOrd="0" destOrd="0" presId="urn:microsoft.com/office/officeart/2016/7/layout/LinearArrowProcessNumbered"/>
    <dgm:cxn modelId="{A0D25F0C-579D-4BBF-B7FA-41CA1F162966}" type="presParOf" srcId="{950AAC9A-3885-4190-921A-A44C48EFFDF8}" destId="{F2D195E0-0D74-457E-9E50-023045B848A9}" srcOrd="1" destOrd="0" presId="urn:microsoft.com/office/officeart/2016/7/layout/LinearArrowProcessNumbered"/>
    <dgm:cxn modelId="{32B07F84-E073-400C-852B-2EDC36225731}" type="presParOf" srcId="{F2D195E0-0D74-457E-9E50-023045B848A9}" destId="{3AC79612-DAB9-4868-88FA-57590101A680}" srcOrd="0" destOrd="0" presId="urn:microsoft.com/office/officeart/2016/7/layout/LinearArrowProcessNumbered"/>
    <dgm:cxn modelId="{B7AA417A-CB1D-43E0-BDE7-057ACDEA06E9}" type="presParOf" srcId="{F2D195E0-0D74-457E-9E50-023045B848A9}" destId="{B2F6D36A-9A56-408D-8E13-666684AD9CDF}" srcOrd="1" destOrd="0" presId="urn:microsoft.com/office/officeart/2016/7/layout/LinearArrowProcessNumbered"/>
    <dgm:cxn modelId="{EC4BD5DD-BCEB-427A-A2BF-67D73280C1BE}" type="presParOf" srcId="{F2D195E0-0D74-457E-9E50-023045B848A9}" destId="{2042EA1F-75CC-42BC-88AE-32399E80A480}" srcOrd="2" destOrd="0" presId="urn:microsoft.com/office/officeart/2016/7/layout/LinearArrowProcessNumbered"/>
    <dgm:cxn modelId="{382B9DD4-38DC-421F-9634-1F83C0DDD591}" type="presParOf" srcId="{F2D195E0-0D74-457E-9E50-023045B848A9}" destId="{341D8772-BBD9-441D-81F5-95DB6F389E83}" srcOrd="3" destOrd="0" presId="urn:microsoft.com/office/officeart/2016/7/layout/LinearArrowProcessNumbered"/>
    <dgm:cxn modelId="{EB9A4978-25C1-4B95-899F-16091903CEBF}" type="presParOf" srcId="{950AAC9A-3885-4190-921A-A44C48EFFDF8}" destId="{0A99B64E-46C0-4874-BAA4-31A8BC450B7E}" srcOrd="2" destOrd="0" presId="urn:microsoft.com/office/officeart/2016/7/layout/LinearArrowProcessNumbered"/>
    <dgm:cxn modelId="{47785EA2-15AC-4320-B602-5512242638D5}" type="presParOf" srcId="{0AB19D80-F88D-4B25-A135-0B888541ABBF}" destId="{540CBD24-C0AE-4B69-92E6-9241EF11999B}" srcOrd="3" destOrd="0" presId="urn:microsoft.com/office/officeart/2016/7/layout/LinearArrowProcessNumbered"/>
    <dgm:cxn modelId="{CE51F876-9E2D-4ADD-A9ED-08956F64D44C}" type="presParOf" srcId="{0AB19D80-F88D-4B25-A135-0B888541ABBF}" destId="{057A77BF-9123-46B8-9BA0-CE9CA3D08565}" srcOrd="4" destOrd="0" presId="urn:microsoft.com/office/officeart/2016/7/layout/LinearArrowProcessNumbered"/>
    <dgm:cxn modelId="{57190E17-A519-43EA-918A-91BEC387A120}" type="presParOf" srcId="{057A77BF-9123-46B8-9BA0-CE9CA3D08565}" destId="{558FC167-9FA3-4685-A717-A69342F4D935}" srcOrd="0" destOrd="0" presId="urn:microsoft.com/office/officeart/2016/7/layout/LinearArrowProcessNumbered"/>
    <dgm:cxn modelId="{BC64D95B-82A4-4721-ACC4-14581C8C69A0}" type="presParOf" srcId="{057A77BF-9123-46B8-9BA0-CE9CA3D08565}" destId="{2D6F8595-8DCE-4954-B970-FC5212CA1172}" srcOrd="1" destOrd="0" presId="urn:microsoft.com/office/officeart/2016/7/layout/LinearArrowProcessNumbered"/>
    <dgm:cxn modelId="{94FB7A67-A6EF-4068-A08D-AF7050101CF9}" type="presParOf" srcId="{2D6F8595-8DCE-4954-B970-FC5212CA1172}" destId="{4539E3F0-2F86-4E47-A60C-663A3E0769FF}" srcOrd="0" destOrd="0" presId="urn:microsoft.com/office/officeart/2016/7/layout/LinearArrowProcessNumbered"/>
    <dgm:cxn modelId="{ED82E372-0969-48C4-972F-9BB63AE99C89}" type="presParOf" srcId="{2D6F8595-8DCE-4954-B970-FC5212CA1172}" destId="{31983AB4-BD5E-4C58-8679-4901E021A49A}" srcOrd="1" destOrd="0" presId="urn:microsoft.com/office/officeart/2016/7/layout/LinearArrowProcessNumbered"/>
    <dgm:cxn modelId="{2CCB2B71-2C59-478F-A356-76A2276470DA}" type="presParOf" srcId="{2D6F8595-8DCE-4954-B970-FC5212CA1172}" destId="{C981A750-F2EF-41DB-8824-FCF61B6052AC}" srcOrd="2" destOrd="0" presId="urn:microsoft.com/office/officeart/2016/7/layout/LinearArrowProcessNumbered"/>
    <dgm:cxn modelId="{B425792C-4F8B-46BF-9FDC-8B0CB66B0445}" type="presParOf" srcId="{2D6F8595-8DCE-4954-B970-FC5212CA1172}" destId="{66981CA1-8BB8-4F26-A1D3-7F28B954391A}" srcOrd="3" destOrd="0" presId="urn:microsoft.com/office/officeart/2016/7/layout/LinearArrowProcessNumbered"/>
    <dgm:cxn modelId="{4FD762BE-402D-4B56-A22C-8851F8A0A681}" type="presParOf" srcId="{057A77BF-9123-46B8-9BA0-CE9CA3D08565}" destId="{F08AB690-04EF-4DB6-96C8-97338A9E56A2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0C3543-EB34-4A7D-8E63-FC099732E17B}" type="doc">
      <dgm:prSet loTypeId="urn:microsoft.com/office/officeart/2005/8/layout/vList2" loCatId="list" qsTypeId="urn:microsoft.com/office/officeart/2005/8/quickstyle/simple5" qsCatId="simple" csTypeId="urn:microsoft.com/office/officeart/2005/8/colors/accent3_3" csCatId="accent3"/>
      <dgm:spPr/>
      <dgm:t>
        <a:bodyPr/>
        <a:lstStyle/>
        <a:p>
          <a:endParaRPr lang="en-US"/>
        </a:p>
      </dgm:t>
    </dgm:pt>
    <dgm:pt modelId="{A5BE2EA1-A75E-49FD-8C8D-4FACE99BF99B}">
      <dgm:prSet/>
      <dgm:spPr/>
      <dgm:t>
        <a:bodyPr/>
        <a:lstStyle/>
        <a:p>
          <a:r>
            <a:rPr lang="en-GB"/>
            <a:t>99.5% of the outbreaks/emergencies are </a:t>
          </a:r>
          <a:r>
            <a:rPr lang="en-GB" b="1"/>
            <a:t>not</a:t>
          </a:r>
          <a:r>
            <a:rPr lang="en-GB"/>
            <a:t> Ebola</a:t>
          </a:r>
          <a:endParaRPr lang="en-US"/>
        </a:p>
      </dgm:t>
    </dgm:pt>
    <dgm:pt modelId="{3203F6ED-C0B5-41DE-AF34-A8E06096282B}" type="parTrans" cxnId="{A9D673EC-C28C-4969-AB3C-B62B9D527DE8}">
      <dgm:prSet/>
      <dgm:spPr/>
      <dgm:t>
        <a:bodyPr/>
        <a:lstStyle/>
        <a:p>
          <a:endParaRPr lang="en-US"/>
        </a:p>
      </dgm:t>
    </dgm:pt>
    <dgm:pt modelId="{A6C1490C-EFD8-4B19-84D8-F88EA255BBEB}" type="sibTrans" cxnId="{A9D673EC-C28C-4969-AB3C-B62B9D527DE8}">
      <dgm:prSet/>
      <dgm:spPr/>
      <dgm:t>
        <a:bodyPr/>
        <a:lstStyle/>
        <a:p>
          <a:endParaRPr lang="en-US"/>
        </a:p>
      </dgm:t>
    </dgm:pt>
    <dgm:pt modelId="{7F7D7EB2-0E03-4A0E-89FD-051D30986BC7}">
      <dgm:prSet/>
      <dgm:spPr/>
      <dgm:t>
        <a:bodyPr/>
        <a:lstStyle/>
        <a:p>
          <a:r>
            <a:rPr lang="en-GB"/>
            <a:t>99% of the outbreaks do </a:t>
          </a:r>
          <a:r>
            <a:rPr lang="en-GB" b="1"/>
            <a:t>not</a:t>
          </a:r>
          <a:r>
            <a:rPr lang="en-GB"/>
            <a:t> involve novel pathogens</a:t>
          </a:r>
          <a:endParaRPr lang="en-US"/>
        </a:p>
      </dgm:t>
    </dgm:pt>
    <dgm:pt modelId="{C9B8C4D6-56D8-4112-8843-EE90F2C38336}" type="parTrans" cxnId="{73A13C3B-E7C7-466C-B823-3FB36D8673DF}">
      <dgm:prSet/>
      <dgm:spPr/>
      <dgm:t>
        <a:bodyPr/>
        <a:lstStyle/>
        <a:p>
          <a:endParaRPr lang="en-US"/>
        </a:p>
      </dgm:t>
    </dgm:pt>
    <dgm:pt modelId="{33595C32-E618-49BA-9B2D-26FEAFE0834B}" type="sibTrans" cxnId="{73A13C3B-E7C7-466C-B823-3FB36D8673DF}">
      <dgm:prSet/>
      <dgm:spPr/>
      <dgm:t>
        <a:bodyPr/>
        <a:lstStyle/>
        <a:p>
          <a:endParaRPr lang="en-US"/>
        </a:p>
      </dgm:t>
    </dgm:pt>
    <dgm:pt modelId="{0218B02B-1D94-4F51-A9F4-4ED8C7AEB148}">
      <dgm:prSet/>
      <dgm:spPr/>
      <dgm:t>
        <a:bodyPr/>
        <a:lstStyle/>
        <a:p>
          <a:r>
            <a:rPr lang="en-GB"/>
            <a:t>99.3% of the outbreaks do </a:t>
          </a:r>
          <a:r>
            <a:rPr lang="en-GB" b="1"/>
            <a:t>not</a:t>
          </a:r>
          <a:r>
            <a:rPr lang="en-GB"/>
            <a:t> require novel approaches (lab, analyses, intervention)</a:t>
          </a:r>
          <a:endParaRPr lang="en-US"/>
        </a:p>
      </dgm:t>
    </dgm:pt>
    <dgm:pt modelId="{8E5FA1EC-A5C0-4312-81C5-C41F0794927C}" type="parTrans" cxnId="{32483509-6546-4A6E-AC5B-ED40B5AE2612}">
      <dgm:prSet/>
      <dgm:spPr/>
      <dgm:t>
        <a:bodyPr/>
        <a:lstStyle/>
        <a:p>
          <a:endParaRPr lang="en-US"/>
        </a:p>
      </dgm:t>
    </dgm:pt>
    <dgm:pt modelId="{EC496253-3C1A-455C-9445-E04BE4B00A02}" type="sibTrans" cxnId="{32483509-6546-4A6E-AC5B-ED40B5AE2612}">
      <dgm:prSet/>
      <dgm:spPr/>
      <dgm:t>
        <a:bodyPr/>
        <a:lstStyle/>
        <a:p>
          <a:endParaRPr lang="en-US"/>
        </a:p>
      </dgm:t>
    </dgm:pt>
    <dgm:pt modelId="{813013DF-F931-40F6-B4FF-DE1D8FAE1E32}">
      <dgm:prSet/>
      <dgm:spPr/>
      <dgm:t>
        <a:bodyPr/>
        <a:lstStyle/>
        <a:p>
          <a:r>
            <a:rPr lang="en-GB"/>
            <a:t>99% of outbreaks require basic tools to target the operational response; This is not done consistently and efficient at the moment (we can gain a lot here) </a:t>
          </a:r>
          <a:endParaRPr lang="en-US"/>
        </a:p>
      </dgm:t>
    </dgm:pt>
    <dgm:pt modelId="{33E9F7D5-C7ED-4DF5-ADE4-C0108D8FB512}" type="parTrans" cxnId="{9461FDB0-DEE7-4545-A736-08029E9291A2}">
      <dgm:prSet/>
      <dgm:spPr/>
      <dgm:t>
        <a:bodyPr/>
        <a:lstStyle/>
        <a:p>
          <a:endParaRPr lang="en-US"/>
        </a:p>
      </dgm:t>
    </dgm:pt>
    <dgm:pt modelId="{425626A6-00FC-43BA-B5D4-0FADEEBF464D}" type="sibTrans" cxnId="{9461FDB0-DEE7-4545-A736-08029E9291A2}">
      <dgm:prSet/>
      <dgm:spPr/>
      <dgm:t>
        <a:bodyPr/>
        <a:lstStyle/>
        <a:p>
          <a:endParaRPr lang="en-US"/>
        </a:p>
      </dgm:t>
    </dgm:pt>
    <dgm:pt modelId="{68FF8ADD-3204-4713-938E-8F2ADF078A24}" type="pres">
      <dgm:prSet presAssocID="{3C0C3543-EB34-4A7D-8E63-FC099732E17B}" presName="linear" presStyleCnt="0">
        <dgm:presLayoutVars>
          <dgm:animLvl val="lvl"/>
          <dgm:resizeHandles val="exact"/>
        </dgm:presLayoutVars>
      </dgm:prSet>
      <dgm:spPr/>
    </dgm:pt>
    <dgm:pt modelId="{3BD6A5E8-8395-4F1E-8434-ADA6604A9EA0}" type="pres">
      <dgm:prSet presAssocID="{A5BE2EA1-A75E-49FD-8C8D-4FACE99BF99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9C24040-486F-428E-9A4C-9C8BE7C8C769}" type="pres">
      <dgm:prSet presAssocID="{A6C1490C-EFD8-4B19-84D8-F88EA255BBEB}" presName="spacer" presStyleCnt="0"/>
      <dgm:spPr/>
    </dgm:pt>
    <dgm:pt modelId="{5F673868-200F-4EF5-A0A2-F6E9E71A8582}" type="pres">
      <dgm:prSet presAssocID="{7F7D7EB2-0E03-4A0E-89FD-051D30986BC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6164B1A-5468-4DA6-AE8C-13A559767C4F}" type="pres">
      <dgm:prSet presAssocID="{33595C32-E618-49BA-9B2D-26FEAFE0834B}" presName="spacer" presStyleCnt="0"/>
      <dgm:spPr/>
    </dgm:pt>
    <dgm:pt modelId="{F1E1511C-9DD7-4582-B648-0F6CD8B9EAC0}" type="pres">
      <dgm:prSet presAssocID="{0218B02B-1D94-4F51-A9F4-4ED8C7AEB14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959FE25-BF24-48A3-A1B9-751D0C7F79CE}" type="pres">
      <dgm:prSet presAssocID="{EC496253-3C1A-455C-9445-E04BE4B00A02}" presName="spacer" presStyleCnt="0"/>
      <dgm:spPr/>
    </dgm:pt>
    <dgm:pt modelId="{EBB703B3-6C1E-4A32-A492-BEDECF456212}" type="pres">
      <dgm:prSet presAssocID="{813013DF-F931-40F6-B4FF-DE1D8FAE1E3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2483509-6546-4A6E-AC5B-ED40B5AE2612}" srcId="{3C0C3543-EB34-4A7D-8E63-FC099732E17B}" destId="{0218B02B-1D94-4F51-A9F4-4ED8C7AEB148}" srcOrd="2" destOrd="0" parTransId="{8E5FA1EC-A5C0-4312-81C5-C41F0794927C}" sibTransId="{EC496253-3C1A-455C-9445-E04BE4B00A02}"/>
    <dgm:cxn modelId="{59988A0C-F946-409B-9580-5FF9F373EB09}" type="presOf" srcId="{7F7D7EB2-0E03-4A0E-89FD-051D30986BC7}" destId="{5F673868-200F-4EF5-A0A2-F6E9E71A8582}" srcOrd="0" destOrd="0" presId="urn:microsoft.com/office/officeart/2005/8/layout/vList2"/>
    <dgm:cxn modelId="{73A13C3B-E7C7-466C-B823-3FB36D8673DF}" srcId="{3C0C3543-EB34-4A7D-8E63-FC099732E17B}" destId="{7F7D7EB2-0E03-4A0E-89FD-051D30986BC7}" srcOrd="1" destOrd="0" parTransId="{C9B8C4D6-56D8-4112-8843-EE90F2C38336}" sibTransId="{33595C32-E618-49BA-9B2D-26FEAFE0834B}"/>
    <dgm:cxn modelId="{8A128185-7E90-4548-B30C-13F8B377BEB8}" type="presOf" srcId="{A5BE2EA1-A75E-49FD-8C8D-4FACE99BF99B}" destId="{3BD6A5E8-8395-4F1E-8434-ADA6604A9EA0}" srcOrd="0" destOrd="0" presId="urn:microsoft.com/office/officeart/2005/8/layout/vList2"/>
    <dgm:cxn modelId="{9461FDB0-DEE7-4545-A736-08029E9291A2}" srcId="{3C0C3543-EB34-4A7D-8E63-FC099732E17B}" destId="{813013DF-F931-40F6-B4FF-DE1D8FAE1E32}" srcOrd="3" destOrd="0" parTransId="{33E9F7D5-C7ED-4DF5-ADE4-C0108D8FB512}" sibTransId="{425626A6-00FC-43BA-B5D4-0FADEEBF464D}"/>
    <dgm:cxn modelId="{FC9F38B9-93F8-4863-A906-E890B5EF6988}" type="presOf" srcId="{0218B02B-1D94-4F51-A9F4-4ED8C7AEB148}" destId="{F1E1511C-9DD7-4582-B648-0F6CD8B9EAC0}" srcOrd="0" destOrd="0" presId="urn:microsoft.com/office/officeart/2005/8/layout/vList2"/>
    <dgm:cxn modelId="{3A2331E4-C6BD-4DB7-A1B4-3C62FD78525C}" type="presOf" srcId="{813013DF-F931-40F6-B4FF-DE1D8FAE1E32}" destId="{EBB703B3-6C1E-4A32-A492-BEDECF456212}" srcOrd="0" destOrd="0" presId="urn:microsoft.com/office/officeart/2005/8/layout/vList2"/>
    <dgm:cxn modelId="{A9D673EC-C28C-4969-AB3C-B62B9D527DE8}" srcId="{3C0C3543-EB34-4A7D-8E63-FC099732E17B}" destId="{A5BE2EA1-A75E-49FD-8C8D-4FACE99BF99B}" srcOrd="0" destOrd="0" parTransId="{3203F6ED-C0B5-41DE-AF34-A8E06096282B}" sibTransId="{A6C1490C-EFD8-4B19-84D8-F88EA255BBEB}"/>
    <dgm:cxn modelId="{5141F0F9-764D-4477-A130-E31C1AADA29D}" type="presOf" srcId="{3C0C3543-EB34-4A7D-8E63-FC099732E17B}" destId="{68FF8ADD-3204-4713-938E-8F2ADF078A24}" srcOrd="0" destOrd="0" presId="urn:microsoft.com/office/officeart/2005/8/layout/vList2"/>
    <dgm:cxn modelId="{86737DC2-A7E6-4748-963B-3596DE1EC2FD}" type="presParOf" srcId="{68FF8ADD-3204-4713-938E-8F2ADF078A24}" destId="{3BD6A5E8-8395-4F1E-8434-ADA6604A9EA0}" srcOrd="0" destOrd="0" presId="urn:microsoft.com/office/officeart/2005/8/layout/vList2"/>
    <dgm:cxn modelId="{12A5E4FD-2BE0-4C87-AEF9-F9BF46D8377D}" type="presParOf" srcId="{68FF8ADD-3204-4713-938E-8F2ADF078A24}" destId="{19C24040-486F-428E-9A4C-9C8BE7C8C769}" srcOrd="1" destOrd="0" presId="urn:microsoft.com/office/officeart/2005/8/layout/vList2"/>
    <dgm:cxn modelId="{2B8DF20C-A730-4904-8D37-A48C7384A663}" type="presParOf" srcId="{68FF8ADD-3204-4713-938E-8F2ADF078A24}" destId="{5F673868-200F-4EF5-A0A2-F6E9E71A8582}" srcOrd="2" destOrd="0" presId="urn:microsoft.com/office/officeart/2005/8/layout/vList2"/>
    <dgm:cxn modelId="{2B5FE3FD-E8B1-4126-AEC8-06634CCAEBAD}" type="presParOf" srcId="{68FF8ADD-3204-4713-938E-8F2ADF078A24}" destId="{76164B1A-5468-4DA6-AE8C-13A559767C4F}" srcOrd="3" destOrd="0" presId="urn:microsoft.com/office/officeart/2005/8/layout/vList2"/>
    <dgm:cxn modelId="{E3FB2874-9551-48E8-8451-5D37B3B45B10}" type="presParOf" srcId="{68FF8ADD-3204-4713-938E-8F2ADF078A24}" destId="{F1E1511C-9DD7-4582-B648-0F6CD8B9EAC0}" srcOrd="4" destOrd="0" presId="urn:microsoft.com/office/officeart/2005/8/layout/vList2"/>
    <dgm:cxn modelId="{E06DA517-8563-4BF6-AD03-A220D425F4A0}" type="presParOf" srcId="{68FF8ADD-3204-4713-938E-8F2ADF078A24}" destId="{5959FE25-BF24-48A3-A1B9-751D0C7F79CE}" srcOrd="5" destOrd="0" presId="urn:microsoft.com/office/officeart/2005/8/layout/vList2"/>
    <dgm:cxn modelId="{A4A33ABC-DE02-4616-AB7F-20B34B255FDF}" type="presParOf" srcId="{68FF8ADD-3204-4713-938E-8F2ADF078A24}" destId="{EBB703B3-6C1E-4A32-A492-BEDECF45621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6475B1-35D5-4943-B13A-7745D77AE7CE}" type="doc">
      <dgm:prSet loTypeId="urn:microsoft.com/office/officeart/2005/8/layout/vList2" loCatId="list" qsTypeId="urn:microsoft.com/office/officeart/2005/8/quickstyle/simple4" qsCatId="simple" csTypeId="urn:microsoft.com/office/officeart/2005/8/colors/accent3_4" csCatId="accent3"/>
      <dgm:spPr/>
      <dgm:t>
        <a:bodyPr/>
        <a:lstStyle/>
        <a:p>
          <a:endParaRPr lang="en-US"/>
        </a:p>
      </dgm:t>
    </dgm:pt>
    <dgm:pt modelId="{BC669838-85C4-4940-9870-34CB49DBCEB5}">
      <dgm:prSet/>
      <dgm:spPr/>
      <dgm:t>
        <a:bodyPr/>
        <a:lstStyle/>
        <a:p>
          <a:r>
            <a:rPr lang="en-GB"/>
            <a:t>Complex settings (Conflict, Mass-displacement)</a:t>
          </a:r>
          <a:endParaRPr lang="en-US"/>
        </a:p>
      </dgm:t>
    </dgm:pt>
    <dgm:pt modelId="{F1A04ABB-763F-4488-B7D8-65FF36075ABF}" type="parTrans" cxnId="{99C921EB-6A24-4AD7-A4EA-18EB48CBB36C}">
      <dgm:prSet/>
      <dgm:spPr/>
      <dgm:t>
        <a:bodyPr/>
        <a:lstStyle/>
        <a:p>
          <a:endParaRPr lang="en-US"/>
        </a:p>
      </dgm:t>
    </dgm:pt>
    <dgm:pt modelId="{F7319EFF-BA00-4947-9505-B0318CC0D34B}" type="sibTrans" cxnId="{99C921EB-6A24-4AD7-A4EA-18EB48CBB36C}">
      <dgm:prSet/>
      <dgm:spPr/>
      <dgm:t>
        <a:bodyPr/>
        <a:lstStyle/>
        <a:p>
          <a:endParaRPr lang="en-US"/>
        </a:p>
      </dgm:t>
    </dgm:pt>
    <dgm:pt modelId="{C1351836-39BD-4D2C-A32A-D6C6B29EFB47}">
      <dgm:prSet/>
      <dgm:spPr/>
      <dgm:t>
        <a:bodyPr/>
        <a:lstStyle/>
        <a:p>
          <a:r>
            <a:rPr lang="en-GB"/>
            <a:t>More FETPs</a:t>
          </a:r>
          <a:endParaRPr lang="en-US"/>
        </a:p>
      </dgm:t>
    </dgm:pt>
    <dgm:pt modelId="{2A003524-D371-4187-A2AB-AF080AB4DC96}" type="parTrans" cxnId="{07AE78D0-B00D-42D3-93D4-E8E0137BC155}">
      <dgm:prSet/>
      <dgm:spPr/>
      <dgm:t>
        <a:bodyPr/>
        <a:lstStyle/>
        <a:p>
          <a:endParaRPr lang="en-US"/>
        </a:p>
      </dgm:t>
    </dgm:pt>
    <dgm:pt modelId="{6E1EBF1C-6DB8-45C8-8130-9375143526B0}" type="sibTrans" cxnId="{07AE78D0-B00D-42D3-93D4-E8E0137BC155}">
      <dgm:prSet/>
      <dgm:spPr/>
      <dgm:t>
        <a:bodyPr/>
        <a:lstStyle/>
        <a:p>
          <a:endParaRPr lang="en-US"/>
        </a:p>
      </dgm:t>
    </dgm:pt>
    <dgm:pt modelId="{8DDF01C4-9CF4-476F-BD22-AFB74F055C54}">
      <dgm:prSet/>
      <dgm:spPr/>
      <dgm:t>
        <a:bodyPr/>
        <a:lstStyle/>
        <a:p>
          <a:r>
            <a:rPr lang="en-GB"/>
            <a:t>More organisations with deployment capacity</a:t>
          </a:r>
          <a:endParaRPr lang="en-US"/>
        </a:p>
      </dgm:t>
    </dgm:pt>
    <dgm:pt modelId="{69DA4B89-44AC-4680-BB35-910A44F8DB6D}" type="parTrans" cxnId="{1EAFCFEA-A4E0-4826-BF8C-F60CC2CBCA63}">
      <dgm:prSet/>
      <dgm:spPr/>
      <dgm:t>
        <a:bodyPr/>
        <a:lstStyle/>
        <a:p>
          <a:endParaRPr lang="en-US"/>
        </a:p>
      </dgm:t>
    </dgm:pt>
    <dgm:pt modelId="{24CA2218-7555-4045-A3F1-973CB41B1DC4}" type="sibTrans" cxnId="{1EAFCFEA-A4E0-4826-BF8C-F60CC2CBCA63}">
      <dgm:prSet/>
      <dgm:spPr/>
      <dgm:t>
        <a:bodyPr/>
        <a:lstStyle/>
        <a:p>
          <a:endParaRPr lang="en-US"/>
        </a:p>
      </dgm:t>
    </dgm:pt>
    <dgm:pt modelId="{AC8F9766-6D0C-4E8D-B5F8-BBD28BF01D11}">
      <dgm:prSet/>
      <dgm:spPr/>
      <dgm:t>
        <a:bodyPr/>
        <a:lstStyle/>
        <a:p>
          <a:r>
            <a:rPr lang="en-GB"/>
            <a:t>Lot of heterogeneity </a:t>
          </a:r>
          <a:endParaRPr lang="en-US"/>
        </a:p>
      </dgm:t>
    </dgm:pt>
    <dgm:pt modelId="{BA46461B-0623-441C-BFDE-123040C66C85}" type="parTrans" cxnId="{7C8843BA-69B9-4DEA-8D5F-3FEB219146C3}">
      <dgm:prSet/>
      <dgm:spPr/>
      <dgm:t>
        <a:bodyPr/>
        <a:lstStyle/>
        <a:p>
          <a:endParaRPr lang="en-US"/>
        </a:p>
      </dgm:t>
    </dgm:pt>
    <dgm:pt modelId="{2F1C159B-CD9D-4D0B-9077-D0C2E6333F15}" type="sibTrans" cxnId="{7C8843BA-69B9-4DEA-8D5F-3FEB219146C3}">
      <dgm:prSet/>
      <dgm:spPr/>
      <dgm:t>
        <a:bodyPr/>
        <a:lstStyle/>
        <a:p>
          <a:endParaRPr lang="en-US"/>
        </a:p>
      </dgm:t>
    </dgm:pt>
    <dgm:pt modelId="{9CF4E257-1F52-4465-85F6-A2BBF982EDF4}">
      <dgm:prSet/>
      <dgm:spPr/>
      <dgm:t>
        <a:bodyPr/>
        <a:lstStyle/>
        <a:p>
          <a:r>
            <a:rPr lang="en-GB" b="1" dirty="0"/>
            <a:t>Further unification of methods </a:t>
          </a:r>
          <a:endParaRPr lang="en-US" b="1" dirty="0"/>
        </a:p>
      </dgm:t>
    </dgm:pt>
    <dgm:pt modelId="{A2DDF58E-60F8-46C6-903A-2968325EA6C4}" type="parTrans" cxnId="{A29522AD-A6AA-46AD-8A3A-6BE717B7BDCA}">
      <dgm:prSet/>
      <dgm:spPr/>
      <dgm:t>
        <a:bodyPr/>
        <a:lstStyle/>
        <a:p>
          <a:endParaRPr lang="en-US"/>
        </a:p>
      </dgm:t>
    </dgm:pt>
    <dgm:pt modelId="{8260D8E0-B318-4713-9064-9332DCC59F1A}" type="sibTrans" cxnId="{A29522AD-A6AA-46AD-8A3A-6BE717B7BDCA}">
      <dgm:prSet/>
      <dgm:spPr/>
      <dgm:t>
        <a:bodyPr/>
        <a:lstStyle/>
        <a:p>
          <a:endParaRPr lang="en-US"/>
        </a:p>
      </dgm:t>
    </dgm:pt>
    <dgm:pt modelId="{18783092-0996-46C3-90CF-D8AF913B927C}" type="pres">
      <dgm:prSet presAssocID="{946475B1-35D5-4943-B13A-7745D77AE7CE}" presName="linear" presStyleCnt="0">
        <dgm:presLayoutVars>
          <dgm:animLvl val="lvl"/>
          <dgm:resizeHandles val="exact"/>
        </dgm:presLayoutVars>
      </dgm:prSet>
      <dgm:spPr/>
    </dgm:pt>
    <dgm:pt modelId="{FDBED26B-11C7-498B-9D75-BB80F0CCBF2E}" type="pres">
      <dgm:prSet presAssocID="{BC669838-85C4-4940-9870-34CB49DBCEB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871636E-83DE-4000-A64C-2FB77C8E669D}" type="pres">
      <dgm:prSet presAssocID="{F7319EFF-BA00-4947-9505-B0318CC0D34B}" presName="spacer" presStyleCnt="0"/>
      <dgm:spPr/>
    </dgm:pt>
    <dgm:pt modelId="{48594E8B-7425-4D92-AF0D-76FE8635980E}" type="pres">
      <dgm:prSet presAssocID="{C1351836-39BD-4D2C-A32A-D6C6B29EFB4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9A9D6AB-9806-41F7-8589-67B70F324FFE}" type="pres">
      <dgm:prSet presAssocID="{6E1EBF1C-6DB8-45C8-8130-9375143526B0}" presName="spacer" presStyleCnt="0"/>
      <dgm:spPr/>
    </dgm:pt>
    <dgm:pt modelId="{A8EF12C0-7A4E-4F43-BC39-6A1566C9CD7B}" type="pres">
      <dgm:prSet presAssocID="{8DDF01C4-9CF4-476F-BD22-AFB74F055C5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96DB02D-CD2B-454A-AC4B-4E24B49D1EE6}" type="pres">
      <dgm:prSet presAssocID="{24CA2218-7555-4045-A3F1-973CB41B1DC4}" presName="spacer" presStyleCnt="0"/>
      <dgm:spPr/>
    </dgm:pt>
    <dgm:pt modelId="{5DBA643D-80EE-4262-90D0-375549F5B386}" type="pres">
      <dgm:prSet presAssocID="{AC8F9766-6D0C-4E8D-B5F8-BBD28BF01D1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E595B47-2668-43AC-B1A9-6290B826186B}" type="pres">
      <dgm:prSet presAssocID="{2F1C159B-CD9D-4D0B-9077-D0C2E6333F15}" presName="spacer" presStyleCnt="0"/>
      <dgm:spPr/>
    </dgm:pt>
    <dgm:pt modelId="{A04C466C-EC9E-4707-A074-5C5862CB3427}" type="pres">
      <dgm:prSet presAssocID="{9CF4E257-1F52-4465-85F6-A2BBF982EDF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F152014-AEE7-4CF4-91FB-D0E472D6818F}" type="presOf" srcId="{BC669838-85C4-4940-9870-34CB49DBCEB5}" destId="{FDBED26B-11C7-498B-9D75-BB80F0CCBF2E}" srcOrd="0" destOrd="0" presId="urn:microsoft.com/office/officeart/2005/8/layout/vList2"/>
    <dgm:cxn modelId="{F374B43B-1B1A-43D5-A4FE-42C91E4EF86B}" type="presOf" srcId="{946475B1-35D5-4943-B13A-7745D77AE7CE}" destId="{18783092-0996-46C3-90CF-D8AF913B927C}" srcOrd="0" destOrd="0" presId="urn:microsoft.com/office/officeart/2005/8/layout/vList2"/>
    <dgm:cxn modelId="{E2095F4F-1064-47C9-81F5-71BFB2CCE9F3}" type="presOf" srcId="{C1351836-39BD-4D2C-A32A-D6C6B29EFB47}" destId="{48594E8B-7425-4D92-AF0D-76FE8635980E}" srcOrd="0" destOrd="0" presId="urn:microsoft.com/office/officeart/2005/8/layout/vList2"/>
    <dgm:cxn modelId="{A29522AD-A6AA-46AD-8A3A-6BE717B7BDCA}" srcId="{946475B1-35D5-4943-B13A-7745D77AE7CE}" destId="{9CF4E257-1F52-4465-85F6-A2BBF982EDF4}" srcOrd="4" destOrd="0" parTransId="{A2DDF58E-60F8-46C6-903A-2968325EA6C4}" sibTransId="{8260D8E0-B318-4713-9064-9332DCC59F1A}"/>
    <dgm:cxn modelId="{7C8843BA-69B9-4DEA-8D5F-3FEB219146C3}" srcId="{946475B1-35D5-4943-B13A-7745D77AE7CE}" destId="{AC8F9766-6D0C-4E8D-B5F8-BBD28BF01D11}" srcOrd="3" destOrd="0" parTransId="{BA46461B-0623-441C-BFDE-123040C66C85}" sibTransId="{2F1C159B-CD9D-4D0B-9077-D0C2E6333F15}"/>
    <dgm:cxn modelId="{C5E3E8C3-3653-4D6C-8BCD-A383D5CBA0F8}" type="presOf" srcId="{8DDF01C4-9CF4-476F-BD22-AFB74F055C54}" destId="{A8EF12C0-7A4E-4F43-BC39-6A1566C9CD7B}" srcOrd="0" destOrd="0" presId="urn:microsoft.com/office/officeart/2005/8/layout/vList2"/>
    <dgm:cxn modelId="{A1F2D8C5-62C2-4917-8721-6ED5C0E2E1CB}" type="presOf" srcId="{9CF4E257-1F52-4465-85F6-A2BBF982EDF4}" destId="{A04C466C-EC9E-4707-A074-5C5862CB3427}" srcOrd="0" destOrd="0" presId="urn:microsoft.com/office/officeart/2005/8/layout/vList2"/>
    <dgm:cxn modelId="{07AE78D0-B00D-42D3-93D4-E8E0137BC155}" srcId="{946475B1-35D5-4943-B13A-7745D77AE7CE}" destId="{C1351836-39BD-4D2C-A32A-D6C6B29EFB47}" srcOrd="1" destOrd="0" parTransId="{2A003524-D371-4187-A2AB-AF080AB4DC96}" sibTransId="{6E1EBF1C-6DB8-45C8-8130-9375143526B0}"/>
    <dgm:cxn modelId="{909F6FE0-32A2-45B6-B22C-EA53E9AD32DC}" type="presOf" srcId="{AC8F9766-6D0C-4E8D-B5F8-BBD28BF01D11}" destId="{5DBA643D-80EE-4262-90D0-375549F5B386}" srcOrd="0" destOrd="0" presId="urn:microsoft.com/office/officeart/2005/8/layout/vList2"/>
    <dgm:cxn modelId="{1EAFCFEA-A4E0-4826-BF8C-F60CC2CBCA63}" srcId="{946475B1-35D5-4943-B13A-7745D77AE7CE}" destId="{8DDF01C4-9CF4-476F-BD22-AFB74F055C54}" srcOrd="2" destOrd="0" parTransId="{69DA4B89-44AC-4680-BB35-910A44F8DB6D}" sibTransId="{24CA2218-7555-4045-A3F1-973CB41B1DC4}"/>
    <dgm:cxn modelId="{99C921EB-6A24-4AD7-A4EA-18EB48CBB36C}" srcId="{946475B1-35D5-4943-B13A-7745D77AE7CE}" destId="{BC669838-85C4-4940-9870-34CB49DBCEB5}" srcOrd="0" destOrd="0" parTransId="{F1A04ABB-763F-4488-B7D8-65FF36075ABF}" sibTransId="{F7319EFF-BA00-4947-9505-B0318CC0D34B}"/>
    <dgm:cxn modelId="{EE1B80D9-A955-464B-8CD0-06A6B4301D60}" type="presParOf" srcId="{18783092-0996-46C3-90CF-D8AF913B927C}" destId="{FDBED26B-11C7-498B-9D75-BB80F0CCBF2E}" srcOrd="0" destOrd="0" presId="urn:microsoft.com/office/officeart/2005/8/layout/vList2"/>
    <dgm:cxn modelId="{52C237E9-DAA0-48EE-8EFE-721E91581D3F}" type="presParOf" srcId="{18783092-0996-46C3-90CF-D8AF913B927C}" destId="{7871636E-83DE-4000-A64C-2FB77C8E669D}" srcOrd="1" destOrd="0" presId="urn:microsoft.com/office/officeart/2005/8/layout/vList2"/>
    <dgm:cxn modelId="{A3D52457-DD18-4407-B319-32B49C7E3229}" type="presParOf" srcId="{18783092-0996-46C3-90CF-D8AF913B927C}" destId="{48594E8B-7425-4D92-AF0D-76FE8635980E}" srcOrd="2" destOrd="0" presId="urn:microsoft.com/office/officeart/2005/8/layout/vList2"/>
    <dgm:cxn modelId="{2EA65622-5374-4FBC-A44D-AE08F2AEBD68}" type="presParOf" srcId="{18783092-0996-46C3-90CF-D8AF913B927C}" destId="{99A9D6AB-9806-41F7-8589-67B70F324FFE}" srcOrd="3" destOrd="0" presId="urn:microsoft.com/office/officeart/2005/8/layout/vList2"/>
    <dgm:cxn modelId="{825C6976-A4BF-4AE7-933A-C125551C89CE}" type="presParOf" srcId="{18783092-0996-46C3-90CF-D8AF913B927C}" destId="{A8EF12C0-7A4E-4F43-BC39-6A1566C9CD7B}" srcOrd="4" destOrd="0" presId="urn:microsoft.com/office/officeart/2005/8/layout/vList2"/>
    <dgm:cxn modelId="{F7542AC2-9BDF-482D-AE10-9E5F7074E03F}" type="presParOf" srcId="{18783092-0996-46C3-90CF-D8AF913B927C}" destId="{696DB02D-CD2B-454A-AC4B-4E24B49D1EE6}" srcOrd="5" destOrd="0" presId="urn:microsoft.com/office/officeart/2005/8/layout/vList2"/>
    <dgm:cxn modelId="{9A6CCDE7-D0A8-4CB8-9131-4128BE69B512}" type="presParOf" srcId="{18783092-0996-46C3-90CF-D8AF913B927C}" destId="{5DBA643D-80EE-4262-90D0-375549F5B386}" srcOrd="6" destOrd="0" presId="urn:microsoft.com/office/officeart/2005/8/layout/vList2"/>
    <dgm:cxn modelId="{B3ECD5C2-5766-4B2E-A58F-2CF54C3071FD}" type="presParOf" srcId="{18783092-0996-46C3-90CF-D8AF913B927C}" destId="{EE595B47-2668-43AC-B1A9-6290B826186B}" srcOrd="7" destOrd="0" presId="urn:microsoft.com/office/officeart/2005/8/layout/vList2"/>
    <dgm:cxn modelId="{7B6F4625-EEFF-409D-B97D-BE62863F9C20}" type="presParOf" srcId="{18783092-0996-46C3-90CF-D8AF913B927C}" destId="{A04C466C-EC9E-4707-A074-5C5862CB342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2C2994-6EEB-424B-AAFD-58556AFA4643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012D5A14-7736-47D8-AFE4-4C9C1B150EA5}">
      <dgm:prSet/>
      <dgm:spPr/>
      <dgm:t>
        <a:bodyPr/>
        <a:lstStyle/>
        <a:p>
          <a:r>
            <a:rPr lang="en-GB" dirty="0"/>
            <a:t>What is the goal of the operational response?</a:t>
          </a:r>
          <a:endParaRPr lang="en-US" dirty="0"/>
        </a:p>
      </dgm:t>
    </dgm:pt>
    <dgm:pt modelId="{F4D761B0-6224-4E6D-80B3-139979BB8241}" type="parTrans" cxnId="{FD976109-BC44-4420-9AF1-67AD16C60D9E}">
      <dgm:prSet/>
      <dgm:spPr/>
      <dgm:t>
        <a:bodyPr/>
        <a:lstStyle/>
        <a:p>
          <a:endParaRPr lang="en-US"/>
        </a:p>
      </dgm:t>
    </dgm:pt>
    <dgm:pt modelId="{A580E5D8-1CBC-4F91-9830-E6923378015B}" type="sibTrans" cxnId="{FD976109-BC44-4420-9AF1-67AD16C60D9E}">
      <dgm:prSet/>
      <dgm:spPr/>
      <dgm:t>
        <a:bodyPr/>
        <a:lstStyle/>
        <a:p>
          <a:endParaRPr lang="en-US"/>
        </a:p>
      </dgm:t>
    </dgm:pt>
    <dgm:pt modelId="{DF86A126-48DF-4835-8619-7626CA75D240}">
      <dgm:prSet custT="1"/>
      <dgm:spPr/>
      <dgm:t>
        <a:bodyPr/>
        <a:lstStyle/>
        <a:p>
          <a:r>
            <a:rPr lang="en-GB" sz="1600" dirty="0"/>
            <a:t>Reduce mortality/morbidity (trauma) caused by a pathogen/event </a:t>
          </a:r>
          <a:endParaRPr lang="en-US" sz="1600" dirty="0"/>
        </a:p>
      </dgm:t>
    </dgm:pt>
    <dgm:pt modelId="{90D66ABC-987A-4DC6-AE5E-1CD082DD75BE}" type="parTrans" cxnId="{BB7A2BA4-FB87-4ED2-BBD0-8A4A5E8A970D}">
      <dgm:prSet/>
      <dgm:spPr/>
      <dgm:t>
        <a:bodyPr/>
        <a:lstStyle/>
        <a:p>
          <a:endParaRPr lang="en-US"/>
        </a:p>
      </dgm:t>
    </dgm:pt>
    <dgm:pt modelId="{50E5CBEE-3CDC-4C4E-B435-D0F98D561EF5}" type="sibTrans" cxnId="{BB7A2BA4-FB87-4ED2-BBD0-8A4A5E8A970D}">
      <dgm:prSet/>
      <dgm:spPr/>
      <dgm:t>
        <a:bodyPr/>
        <a:lstStyle/>
        <a:p>
          <a:endParaRPr lang="en-US"/>
        </a:p>
      </dgm:t>
    </dgm:pt>
    <dgm:pt modelId="{256E2562-812F-4ECE-B076-89C168C229F4}">
      <dgm:prSet/>
      <dgm:spPr/>
      <dgm:t>
        <a:bodyPr/>
        <a:lstStyle/>
        <a:p>
          <a:r>
            <a:rPr lang="en-GB" dirty="0"/>
            <a:t>What (type of) questions do we need to answer? (data requirements?)</a:t>
          </a:r>
          <a:endParaRPr lang="en-US" dirty="0"/>
        </a:p>
      </dgm:t>
    </dgm:pt>
    <dgm:pt modelId="{BCC33825-40A3-4FF9-9569-F91EF5FCB36B}" type="parTrans" cxnId="{F3A62C74-BA46-4BD3-A066-867995409D1F}">
      <dgm:prSet/>
      <dgm:spPr/>
      <dgm:t>
        <a:bodyPr/>
        <a:lstStyle/>
        <a:p>
          <a:endParaRPr lang="en-US"/>
        </a:p>
      </dgm:t>
    </dgm:pt>
    <dgm:pt modelId="{38D33114-2F66-4303-8ACA-E5EDD9D96B8B}" type="sibTrans" cxnId="{F3A62C74-BA46-4BD3-A066-867995409D1F}">
      <dgm:prSet/>
      <dgm:spPr/>
      <dgm:t>
        <a:bodyPr/>
        <a:lstStyle/>
        <a:p>
          <a:endParaRPr lang="en-US"/>
        </a:p>
      </dgm:t>
    </dgm:pt>
    <dgm:pt modelId="{6FE57D02-44F8-4845-8C8A-91BBDF21F68D}">
      <dgm:prSet/>
      <dgm:spPr/>
      <dgm:t>
        <a:bodyPr/>
        <a:lstStyle/>
        <a:p>
          <a:r>
            <a:rPr lang="en-GB"/>
            <a:t>What tools do we need to answer these questions? </a:t>
          </a:r>
          <a:endParaRPr lang="en-US"/>
        </a:p>
      </dgm:t>
    </dgm:pt>
    <dgm:pt modelId="{090AE584-F5B2-4586-AFD1-7AF024F2BFE4}" type="parTrans" cxnId="{9A65186A-30E3-44F8-A468-88229C253C49}">
      <dgm:prSet/>
      <dgm:spPr/>
      <dgm:t>
        <a:bodyPr/>
        <a:lstStyle/>
        <a:p>
          <a:endParaRPr lang="en-US"/>
        </a:p>
      </dgm:t>
    </dgm:pt>
    <dgm:pt modelId="{E33690EA-BB97-448F-B30B-8DA4B13E7C41}" type="sibTrans" cxnId="{9A65186A-30E3-44F8-A468-88229C253C49}">
      <dgm:prSet/>
      <dgm:spPr/>
      <dgm:t>
        <a:bodyPr/>
        <a:lstStyle/>
        <a:p>
          <a:endParaRPr lang="en-US"/>
        </a:p>
      </dgm:t>
    </dgm:pt>
    <dgm:pt modelId="{B6918C44-6984-4A6B-9B65-2F6473FB0DF4}" type="pres">
      <dgm:prSet presAssocID="{AC2C2994-6EEB-424B-AAFD-58556AFA4643}" presName="linear" presStyleCnt="0">
        <dgm:presLayoutVars>
          <dgm:animLvl val="lvl"/>
          <dgm:resizeHandles val="exact"/>
        </dgm:presLayoutVars>
      </dgm:prSet>
      <dgm:spPr/>
    </dgm:pt>
    <dgm:pt modelId="{0A50444D-0F7D-4DF4-A115-A83FD32A30B4}" type="pres">
      <dgm:prSet presAssocID="{012D5A14-7736-47D8-AFE4-4C9C1B150EA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9152D70-3E23-43A8-B844-4888EB2D116F}" type="pres">
      <dgm:prSet presAssocID="{012D5A14-7736-47D8-AFE4-4C9C1B150EA5}" presName="childText" presStyleLbl="revTx" presStyleIdx="0" presStyleCnt="1">
        <dgm:presLayoutVars>
          <dgm:bulletEnabled val="1"/>
        </dgm:presLayoutVars>
      </dgm:prSet>
      <dgm:spPr/>
    </dgm:pt>
    <dgm:pt modelId="{80A4908B-7D18-4CAE-A247-A4EDFEB6E71E}" type="pres">
      <dgm:prSet presAssocID="{256E2562-812F-4ECE-B076-89C168C229F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7104426-F6FE-42B3-AA34-BBCF2BB59CBF}" type="pres">
      <dgm:prSet presAssocID="{38D33114-2F66-4303-8ACA-E5EDD9D96B8B}" presName="spacer" presStyleCnt="0"/>
      <dgm:spPr/>
    </dgm:pt>
    <dgm:pt modelId="{179805F0-7597-446D-B5C3-032C8CF1FDF1}" type="pres">
      <dgm:prSet presAssocID="{6FE57D02-44F8-4845-8C8A-91BBDF21F68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D976109-BC44-4420-9AF1-67AD16C60D9E}" srcId="{AC2C2994-6EEB-424B-AAFD-58556AFA4643}" destId="{012D5A14-7736-47D8-AFE4-4C9C1B150EA5}" srcOrd="0" destOrd="0" parTransId="{F4D761B0-6224-4E6D-80B3-139979BB8241}" sibTransId="{A580E5D8-1CBC-4F91-9830-E6923378015B}"/>
    <dgm:cxn modelId="{9F65FC33-05B8-4AEC-9EB3-8FD59E5DDED6}" type="presOf" srcId="{256E2562-812F-4ECE-B076-89C168C229F4}" destId="{80A4908B-7D18-4CAE-A247-A4EDFEB6E71E}" srcOrd="0" destOrd="0" presId="urn:microsoft.com/office/officeart/2005/8/layout/vList2"/>
    <dgm:cxn modelId="{9A65186A-30E3-44F8-A468-88229C253C49}" srcId="{AC2C2994-6EEB-424B-AAFD-58556AFA4643}" destId="{6FE57D02-44F8-4845-8C8A-91BBDF21F68D}" srcOrd="2" destOrd="0" parTransId="{090AE584-F5B2-4586-AFD1-7AF024F2BFE4}" sibTransId="{E33690EA-BB97-448F-B30B-8DA4B13E7C41}"/>
    <dgm:cxn modelId="{F3A62C74-BA46-4BD3-A066-867995409D1F}" srcId="{AC2C2994-6EEB-424B-AAFD-58556AFA4643}" destId="{256E2562-812F-4ECE-B076-89C168C229F4}" srcOrd="1" destOrd="0" parTransId="{BCC33825-40A3-4FF9-9569-F91EF5FCB36B}" sibTransId="{38D33114-2F66-4303-8ACA-E5EDD9D96B8B}"/>
    <dgm:cxn modelId="{7EA21991-E999-4641-BDB2-5E5FD586A4B1}" type="presOf" srcId="{DF86A126-48DF-4835-8619-7626CA75D240}" destId="{69152D70-3E23-43A8-B844-4888EB2D116F}" srcOrd="0" destOrd="0" presId="urn:microsoft.com/office/officeart/2005/8/layout/vList2"/>
    <dgm:cxn modelId="{394BF69C-404A-4A47-9F14-3C28897E50FC}" type="presOf" srcId="{6FE57D02-44F8-4845-8C8A-91BBDF21F68D}" destId="{179805F0-7597-446D-B5C3-032C8CF1FDF1}" srcOrd="0" destOrd="0" presId="urn:microsoft.com/office/officeart/2005/8/layout/vList2"/>
    <dgm:cxn modelId="{BB7A2BA4-FB87-4ED2-BBD0-8A4A5E8A970D}" srcId="{012D5A14-7736-47D8-AFE4-4C9C1B150EA5}" destId="{DF86A126-48DF-4835-8619-7626CA75D240}" srcOrd="0" destOrd="0" parTransId="{90D66ABC-987A-4DC6-AE5E-1CD082DD75BE}" sibTransId="{50E5CBEE-3CDC-4C4E-B435-D0F98D561EF5}"/>
    <dgm:cxn modelId="{48EBCFBA-CBE9-4F07-978B-B25832DDD3D6}" type="presOf" srcId="{AC2C2994-6EEB-424B-AAFD-58556AFA4643}" destId="{B6918C44-6984-4A6B-9B65-2F6473FB0DF4}" srcOrd="0" destOrd="0" presId="urn:microsoft.com/office/officeart/2005/8/layout/vList2"/>
    <dgm:cxn modelId="{4CDCEFED-2C31-4E7A-926A-991D517BA4F3}" type="presOf" srcId="{012D5A14-7736-47D8-AFE4-4C9C1B150EA5}" destId="{0A50444D-0F7D-4DF4-A115-A83FD32A30B4}" srcOrd="0" destOrd="0" presId="urn:microsoft.com/office/officeart/2005/8/layout/vList2"/>
    <dgm:cxn modelId="{4D101396-5586-4CE6-9425-CAE9B162DD22}" type="presParOf" srcId="{B6918C44-6984-4A6B-9B65-2F6473FB0DF4}" destId="{0A50444D-0F7D-4DF4-A115-A83FD32A30B4}" srcOrd="0" destOrd="0" presId="urn:microsoft.com/office/officeart/2005/8/layout/vList2"/>
    <dgm:cxn modelId="{B96BC6C4-1E25-4D79-A124-450081EE53C7}" type="presParOf" srcId="{B6918C44-6984-4A6B-9B65-2F6473FB0DF4}" destId="{69152D70-3E23-43A8-B844-4888EB2D116F}" srcOrd="1" destOrd="0" presId="urn:microsoft.com/office/officeart/2005/8/layout/vList2"/>
    <dgm:cxn modelId="{209A8901-1439-48B8-B4F4-8A536B2D9F01}" type="presParOf" srcId="{B6918C44-6984-4A6B-9B65-2F6473FB0DF4}" destId="{80A4908B-7D18-4CAE-A247-A4EDFEB6E71E}" srcOrd="2" destOrd="0" presId="urn:microsoft.com/office/officeart/2005/8/layout/vList2"/>
    <dgm:cxn modelId="{0F1E0058-23B8-4474-A449-83CBB17E39AC}" type="presParOf" srcId="{B6918C44-6984-4A6B-9B65-2F6473FB0DF4}" destId="{17104426-F6FE-42B3-AA34-BBCF2BB59CBF}" srcOrd="3" destOrd="0" presId="urn:microsoft.com/office/officeart/2005/8/layout/vList2"/>
    <dgm:cxn modelId="{D1677C56-CE73-4346-8AF5-C2F5FAC397FA}" type="presParOf" srcId="{B6918C44-6984-4A6B-9B65-2F6473FB0DF4}" destId="{179805F0-7597-446D-B5C3-032C8CF1FDF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470B55-0409-45F7-A52A-A44DEB0CAC83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21A782B-9515-4A88-84F4-C5C1CA45D605}">
      <dgm:prSet/>
      <dgm:spPr/>
      <dgm:t>
        <a:bodyPr/>
        <a:lstStyle/>
        <a:p>
          <a:r>
            <a:rPr lang="en-GB" dirty="0"/>
            <a:t>Loads of Islands</a:t>
          </a:r>
          <a:endParaRPr lang="en-US" dirty="0"/>
        </a:p>
      </dgm:t>
    </dgm:pt>
    <dgm:pt modelId="{AFEE3976-3C89-440B-AFE0-8A54ED60B117}" type="parTrans" cxnId="{AF7D8879-5617-4E30-ADE8-2D831E95A21B}">
      <dgm:prSet/>
      <dgm:spPr/>
      <dgm:t>
        <a:bodyPr/>
        <a:lstStyle/>
        <a:p>
          <a:endParaRPr lang="en-US"/>
        </a:p>
      </dgm:t>
    </dgm:pt>
    <dgm:pt modelId="{6E9E338F-5D55-4A45-8BB4-2F1096BF68B0}" type="sibTrans" cxnId="{AF7D8879-5617-4E30-ADE8-2D831E95A21B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AA233E01-0403-4306-9AAE-09D4E0D428E2}">
      <dgm:prSet/>
      <dgm:spPr/>
      <dgm:t>
        <a:bodyPr/>
        <a:lstStyle/>
        <a:p>
          <a:r>
            <a:rPr lang="en-GB" dirty="0"/>
            <a:t>Desk - Epidemiologists </a:t>
          </a:r>
          <a:endParaRPr lang="en-US" dirty="0"/>
        </a:p>
      </dgm:t>
    </dgm:pt>
    <dgm:pt modelId="{CEE09DBA-D383-471F-BDCF-08CEE9D203E8}" type="parTrans" cxnId="{28FB495E-A22E-4012-94D3-0E70D4D9D836}">
      <dgm:prSet/>
      <dgm:spPr/>
      <dgm:t>
        <a:bodyPr/>
        <a:lstStyle/>
        <a:p>
          <a:endParaRPr lang="en-US"/>
        </a:p>
      </dgm:t>
    </dgm:pt>
    <dgm:pt modelId="{05530C70-8F11-4B35-BDE1-0A0F169A02D1}" type="sibTrans" cxnId="{28FB495E-A22E-4012-94D3-0E70D4D9D836}">
      <dgm:prSet/>
      <dgm:spPr/>
      <dgm:t>
        <a:bodyPr/>
        <a:lstStyle/>
        <a:p>
          <a:endParaRPr lang="en-US"/>
        </a:p>
      </dgm:t>
    </dgm:pt>
    <dgm:pt modelId="{275CD38F-E04A-4F14-BE96-F7F342D21806}">
      <dgm:prSet/>
      <dgm:spPr/>
      <dgm:t>
        <a:bodyPr/>
        <a:lstStyle/>
        <a:p>
          <a:r>
            <a:rPr lang="en-GB" dirty="0"/>
            <a:t>Field – Epidemiologists</a:t>
          </a:r>
          <a:endParaRPr lang="en-US" dirty="0"/>
        </a:p>
      </dgm:t>
    </dgm:pt>
    <dgm:pt modelId="{EDF487F1-5E35-495A-81EF-022364C38CE0}" type="parTrans" cxnId="{6138BBA8-00A1-4CA6-997E-AA1266C43C24}">
      <dgm:prSet/>
      <dgm:spPr/>
      <dgm:t>
        <a:bodyPr/>
        <a:lstStyle/>
        <a:p>
          <a:endParaRPr lang="en-US"/>
        </a:p>
      </dgm:t>
    </dgm:pt>
    <dgm:pt modelId="{1A0A0F37-A2BB-4E7A-8BD2-00CB9C8AC034}" type="sibTrans" cxnId="{6138BBA8-00A1-4CA6-997E-AA1266C43C24}">
      <dgm:prSet/>
      <dgm:spPr/>
      <dgm:t>
        <a:bodyPr/>
        <a:lstStyle/>
        <a:p>
          <a:endParaRPr lang="en-US"/>
        </a:p>
      </dgm:t>
    </dgm:pt>
    <dgm:pt modelId="{B8CB8B18-1358-4A9F-997C-3097D8255A2A}">
      <dgm:prSet/>
      <dgm:spPr/>
      <dgm:t>
        <a:bodyPr/>
        <a:lstStyle/>
        <a:p>
          <a:r>
            <a:rPr lang="en-GB" dirty="0"/>
            <a:t>Mathematical modellers</a:t>
          </a:r>
          <a:endParaRPr lang="en-US" dirty="0"/>
        </a:p>
      </dgm:t>
    </dgm:pt>
    <dgm:pt modelId="{5BD35F78-540F-4E92-8E5F-30701F1ADF6F}" type="parTrans" cxnId="{419234BE-2784-482D-B44D-717CC6604BDF}">
      <dgm:prSet/>
      <dgm:spPr/>
      <dgm:t>
        <a:bodyPr/>
        <a:lstStyle/>
        <a:p>
          <a:endParaRPr lang="en-US"/>
        </a:p>
      </dgm:t>
    </dgm:pt>
    <dgm:pt modelId="{623AF57D-57DC-4CF9-A599-B29ABD7C4D15}" type="sibTrans" cxnId="{419234BE-2784-482D-B44D-717CC6604BDF}">
      <dgm:prSet/>
      <dgm:spPr/>
      <dgm:t>
        <a:bodyPr/>
        <a:lstStyle/>
        <a:p>
          <a:endParaRPr lang="en-US"/>
        </a:p>
      </dgm:t>
    </dgm:pt>
    <dgm:pt modelId="{C90E16B6-6AB8-41F9-A383-C31AFC2CA68B}">
      <dgm:prSet/>
      <dgm:spPr/>
      <dgm:t>
        <a:bodyPr/>
        <a:lstStyle/>
        <a:p>
          <a:r>
            <a:rPr lang="en-GB" dirty="0"/>
            <a:t>Microbiologists</a:t>
          </a:r>
          <a:endParaRPr lang="en-US" dirty="0"/>
        </a:p>
      </dgm:t>
    </dgm:pt>
    <dgm:pt modelId="{3A01B43D-EF57-4F60-B9A3-F414BF0F6D32}" type="parTrans" cxnId="{1439E3BC-4751-4B83-A496-691BDB18F086}">
      <dgm:prSet/>
      <dgm:spPr/>
      <dgm:t>
        <a:bodyPr/>
        <a:lstStyle/>
        <a:p>
          <a:endParaRPr lang="en-US"/>
        </a:p>
      </dgm:t>
    </dgm:pt>
    <dgm:pt modelId="{766685D0-0961-42AE-A6AD-B6CF2344D532}" type="sibTrans" cxnId="{1439E3BC-4751-4B83-A496-691BDB18F086}">
      <dgm:prSet/>
      <dgm:spPr/>
      <dgm:t>
        <a:bodyPr/>
        <a:lstStyle/>
        <a:p>
          <a:endParaRPr lang="en-US"/>
        </a:p>
      </dgm:t>
    </dgm:pt>
    <dgm:pt modelId="{A96A67DB-867C-4721-BAED-9EC900E60D26}">
      <dgm:prSet/>
      <dgm:spPr/>
      <dgm:t>
        <a:bodyPr/>
        <a:lstStyle/>
        <a:p>
          <a:r>
            <a:rPr lang="en-GB" dirty="0"/>
            <a:t>others</a:t>
          </a:r>
          <a:endParaRPr lang="en-US" dirty="0"/>
        </a:p>
      </dgm:t>
    </dgm:pt>
    <dgm:pt modelId="{8C71C0B5-3F05-4E75-9EF8-1FAB1CD5E230}" type="parTrans" cxnId="{D22395AF-86C6-49AC-B5FC-78FE84D3AD1E}">
      <dgm:prSet/>
      <dgm:spPr/>
      <dgm:t>
        <a:bodyPr/>
        <a:lstStyle/>
        <a:p>
          <a:endParaRPr lang="en-US"/>
        </a:p>
      </dgm:t>
    </dgm:pt>
    <dgm:pt modelId="{5E1DF4A8-BFE9-4CA3-9353-16B0F8BEB14C}" type="sibTrans" cxnId="{D22395AF-86C6-49AC-B5FC-78FE84D3AD1E}">
      <dgm:prSet/>
      <dgm:spPr/>
      <dgm:t>
        <a:bodyPr/>
        <a:lstStyle/>
        <a:p>
          <a:endParaRPr lang="en-US"/>
        </a:p>
      </dgm:t>
    </dgm:pt>
    <dgm:pt modelId="{959BFDFD-75BA-4C5D-A807-01D9927A8E34}">
      <dgm:prSet/>
      <dgm:spPr/>
      <dgm:t>
        <a:bodyPr/>
        <a:lstStyle/>
        <a:p>
          <a:r>
            <a:rPr lang="en-GB"/>
            <a:t>Too much differentiation in methodologies (including validation of packages)</a:t>
          </a:r>
          <a:endParaRPr lang="en-US"/>
        </a:p>
      </dgm:t>
    </dgm:pt>
    <dgm:pt modelId="{1C4A0BD4-0C6C-4141-9569-5BD1FE2B33BD}" type="parTrans" cxnId="{BAEFEB52-6248-441E-B0D1-B33BC8814D6F}">
      <dgm:prSet/>
      <dgm:spPr/>
      <dgm:t>
        <a:bodyPr/>
        <a:lstStyle/>
        <a:p>
          <a:endParaRPr lang="en-US"/>
        </a:p>
      </dgm:t>
    </dgm:pt>
    <dgm:pt modelId="{9B8B4ECA-A48D-4CD5-A1A7-FA5D3EB45A40}" type="sibTrans" cxnId="{BAEFEB52-6248-441E-B0D1-B33BC8814D6F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357C1085-8805-4219-9AB1-1D845F9C3579}">
      <dgm:prSet/>
      <dgm:spPr/>
      <dgm:t>
        <a:bodyPr/>
        <a:lstStyle/>
        <a:p>
          <a:r>
            <a:rPr lang="en-GB" dirty="0"/>
            <a:t>hard to compare data</a:t>
          </a:r>
          <a:endParaRPr lang="en-US" dirty="0"/>
        </a:p>
      </dgm:t>
    </dgm:pt>
    <dgm:pt modelId="{7C521BAE-628B-4BEB-984A-F62C9213CC8F}" type="parTrans" cxnId="{9A868CE8-D4C4-4E5A-AEA6-15748BEB5D0A}">
      <dgm:prSet/>
      <dgm:spPr/>
      <dgm:t>
        <a:bodyPr/>
        <a:lstStyle/>
        <a:p>
          <a:endParaRPr lang="en-US"/>
        </a:p>
      </dgm:t>
    </dgm:pt>
    <dgm:pt modelId="{25444700-7020-495C-B0B5-620749D2250F}" type="sibTrans" cxnId="{9A868CE8-D4C4-4E5A-AEA6-15748BEB5D0A}">
      <dgm:prSet/>
      <dgm:spPr/>
      <dgm:t>
        <a:bodyPr/>
        <a:lstStyle/>
        <a:p>
          <a:endParaRPr lang="en-US"/>
        </a:p>
      </dgm:t>
    </dgm:pt>
    <dgm:pt modelId="{91C3A5A9-E537-42BF-A756-E9067DA1F9F8}">
      <dgm:prSet/>
      <dgm:spPr/>
      <dgm:t>
        <a:bodyPr/>
        <a:lstStyle/>
        <a:p>
          <a:r>
            <a:rPr lang="en-GB" dirty="0"/>
            <a:t>R has a lot of potential but a very steep learning curve to generate understandable output</a:t>
          </a:r>
          <a:endParaRPr lang="en-US" dirty="0"/>
        </a:p>
      </dgm:t>
    </dgm:pt>
    <dgm:pt modelId="{B1E7E070-C1AC-4592-B7F7-EB52BBC67A32}" type="parTrans" cxnId="{935120A2-69B4-469E-B499-CD55D8867B9B}">
      <dgm:prSet/>
      <dgm:spPr/>
      <dgm:t>
        <a:bodyPr/>
        <a:lstStyle/>
        <a:p>
          <a:endParaRPr lang="en-US"/>
        </a:p>
      </dgm:t>
    </dgm:pt>
    <dgm:pt modelId="{DD048B9D-1938-4955-86C8-9A64C211496B}" type="sibTrans" cxnId="{935120A2-69B4-469E-B499-CD55D8867B9B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A25C59E3-FA45-4079-B3FD-945E5B608DA6}" type="pres">
      <dgm:prSet presAssocID="{BE470B55-0409-45F7-A52A-A44DEB0CAC83}" presName="Name0" presStyleCnt="0">
        <dgm:presLayoutVars>
          <dgm:animLvl val="lvl"/>
          <dgm:resizeHandles val="exact"/>
        </dgm:presLayoutVars>
      </dgm:prSet>
      <dgm:spPr/>
    </dgm:pt>
    <dgm:pt modelId="{4D0D563D-BCEA-4C59-995A-F4EF436D7A65}" type="pres">
      <dgm:prSet presAssocID="{021A782B-9515-4A88-84F4-C5C1CA45D605}" presName="compositeNode" presStyleCnt="0">
        <dgm:presLayoutVars>
          <dgm:bulletEnabled val="1"/>
        </dgm:presLayoutVars>
      </dgm:prSet>
      <dgm:spPr/>
    </dgm:pt>
    <dgm:pt modelId="{80EE184A-14EC-4198-9317-A14B72ACD406}" type="pres">
      <dgm:prSet presAssocID="{021A782B-9515-4A88-84F4-C5C1CA45D605}" presName="bgRect" presStyleLbl="bgAccFollowNode1" presStyleIdx="0" presStyleCnt="3"/>
      <dgm:spPr/>
    </dgm:pt>
    <dgm:pt modelId="{EF03BCE5-58CE-454A-9F8A-D0ACF77FBC88}" type="pres">
      <dgm:prSet presAssocID="{6E9E338F-5D55-4A45-8BB4-2F1096BF68B0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52AB713D-6BEC-492F-8637-6F71D785DF83}" type="pres">
      <dgm:prSet presAssocID="{021A782B-9515-4A88-84F4-C5C1CA45D605}" presName="bottomLine" presStyleLbl="alignNode1" presStyleIdx="1" presStyleCnt="6">
        <dgm:presLayoutVars/>
      </dgm:prSet>
      <dgm:spPr/>
    </dgm:pt>
    <dgm:pt modelId="{47E1C54F-91E5-4972-B63E-69562EBFDCEE}" type="pres">
      <dgm:prSet presAssocID="{021A782B-9515-4A88-84F4-C5C1CA45D605}" presName="nodeText" presStyleLbl="bgAccFollowNode1" presStyleIdx="0" presStyleCnt="3">
        <dgm:presLayoutVars>
          <dgm:bulletEnabled val="1"/>
        </dgm:presLayoutVars>
      </dgm:prSet>
      <dgm:spPr/>
    </dgm:pt>
    <dgm:pt modelId="{506FB6AB-EDBB-42CE-915D-B593B0097677}" type="pres">
      <dgm:prSet presAssocID="{6E9E338F-5D55-4A45-8BB4-2F1096BF68B0}" presName="sibTrans" presStyleCnt="0"/>
      <dgm:spPr/>
    </dgm:pt>
    <dgm:pt modelId="{AC573B41-0A50-4D4A-989F-104AE1973EB8}" type="pres">
      <dgm:prSet presAssocID="{959BFDFD-75BA-4C5D-A807-01D9927A8E34}" presName="compositeNode" presStyleCnt="0">
        <dgm:presLayoutVars>
          <dgm:bulletEnabled val="1"/>
        </dgm:presLayoutVars>
      </dgm:prSet>
      <dgm:spPr/>
    </dgm:pt>
    <dgm:pt modelId="{A4807821-FEEA-45AE-9D6E-73938DAEB448}" type="pres">
      <dgm:prSet presAssocID="{959BFDFD-75BA-4C5D-A807-01D9927A8E34}" presName="bgRect" presStyleLbl="bgAccFollowNode1" presStyleIdx="1" presStyleCnt="3"/>
      <dgm:spPr/>
    </dgm:pt>
    <dgm:pt modelId="{FCC57D5C-57B2-46C4-949C-972EC2BDB7C0}" type="pres">
      <dgm:prSet presAssocID="{9B8B4ECA-A48D-4CD5-A1A7-FA5D3EB45A40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3296694F-50FA-478C-8407-31AF1C66B5F1}" type="pres">
      <dgm:prSet presAssocID="{959BFDFD-75BA-4C5D-A807-01D9927A8E34}" presName="bottomLine" presStyleLbl="alignNode1" presStyleIdx="3" presStyleCnt="6">
        <dgm:presLayoutVars/>
      </dgm:prSet>
      <dgm:spPr/>
    </dgm:pt>
    <dgm:pt modelId="{7FBAA0C5-AEC6-47B1-BDBC-348F57E4231C}" type="pres">
      <dgm:prSet presAssocID="{959BFDFD-75BA-4C5D-A807-01D9927A8E34}" presName="nodeText" presStyleLbl="bgAccFollowNode1" presStyleIdx="1" presStyleCnt="3">
        <dgm:presLayoutVars>
          <dgm:bulletEnabled val="1"/>
        </dgm:presLayoutVars>
      </dgm:prSet>
      <dgm:spPr/>
    </dgm:pt>
    <dgm:pt modelId="{B6FBB2A6-81E7-448C-99AC-11A70C490498}" type="pres">
      <dgm:prSet presAssocID="{9B8B4ECA-A48D-4CD5-A1A7-FA5D3EB45A40}" presName="sibTrans" presStyleCnt="0"/>
      <dgm:spPr/>
    </dgm:pt>
    <dgm:pt modelId="{4B021E79-7D57-4CC3-B0F0-97C359883FD8}" type="pres">
      <dgm:prSet presAssocID="{91C3A5A9-E537-42BF-A756-E9067DA1F9F8}" presName="compositeNode" presStyleCnt="0">
        <dgm:presLayoutVars>
          <dgm:bulletEnabled val="1"/>
        </dgm:presLayoutVars>
      </dgm:prSet>
      <dgm:spPr/>
    </dgm:pt>
    <dgm:pt modelId="{488D303C-7E3B-4999-85E6-13D1AAA2F954}" type="pres">
      <dgm:prSet presAssocID="{91C3A5A9-E537-42BF-A756-E9067DA1F9F8}" presName="bgRect" presStyleLbl="bgAccFollowNode1" presStyleIdx="2" presStyleCnt="3"/>
      <dgm:spPr/>
    </dgm:pt>
    <dgm:pt modelId="{DDC25B0D-41D3-4B88-BEC8-185258DB086D}" type="pres">
      <dgm:prSet presAssocID="{DD048B9D-1938-4955-86C8-9A64C211496B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9F88C1FB-8D92-4EAC-8AE3-C350A2D2C4E1}" type="pres">
      <dgm:prSet presAssocID="{91C3A5A9-E537-42BF-A756-E9067DA1F9F8}" presName="bottomLine" presStyleLbl="alignNode1" presStyleIdx="5" presStyleCnt="6">
        <dgm:presLayoutVars/>
      </dgm:prSet>
      <dgm:spPr/>
    </dgm:pt>
    <dgm:pt modelId="{A2AA2C5B-E97C-4D64-9F7D-EC2D85A032D8}" type="pres">
      <dgm:prSet presAssocID="{91C3A5A9-E537-42BF-A756-E9067DA1F9F8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00879E14-AF91-4BB2-A7F7-D4F1F60DBADC}" type="presOf" srcId="{DD048B9D-1938-4955-86C8-9A64C211496B}" destId="{DDC25B0D-41D3-4B88-BEC8-185258DB086D}" srcOrd="0" destOrd="0" presId="urn:microsoft.com/office/officeart/2016/7/layout/BasicLinearProcessNumbered"/>
    <dgm:cxn modelId="{EF007338-F7C4-4B5B-B7A9-B12BDFD500CA}" type="presOf" srcId="{A96A67DB-867C-4721-BAED-9EC900E60D26}" destId="{47E1C54F-91E5-4972-B63E-69562EBFDCEE}" srcOrd="0" destOrd="5" presId="urn:microsoft.com/office/officeart/2016/7/layout/BasicLinearProcessNumbered"/>
    <dgm:cxn modelId="{28FB495E-A22E-4012-94D3-0E70D4D9D836}" srcId="{021A782B-9515-4A88-84F4-C5C1CA45D605}" destId="{AA233E01-0403-4306-9AAE-09D4E0D428E2}" srcOrd="0" destOrd="0" parTransId="{CEE09DBA-D383-471F-BDCF-08CEE9D203E8}" sibTransId="{05530C70-8F11-4B35-BDE1-0A0F169A02D1}"/>
    <dgm:cxn modelId="{1D781461-D1EE-4625-A10B-19C1EA4827BC}" type="presOf" srcId="{C90E16B6-6AB8-41F9-A383-C31AFC2CA68B}" destId="{47E1C54F-91E5-4972-B63E-69562EBFDCEE}" srcOrd="0" destOrd="4" presId="urn:microsoft.com/office/officeart/2016/7/layout/BasicLinearProcessNumbered"/>
    <dgm:cxn modelId="{29BCB946-E7FC-4A95-B5B4-026F72342DEB}" type="presOf" srcId="{BE470B55-0409-45F7-A52A-A44DEB0CAC83}" destId="{A25C59E3-FA45-4079-B3FD-945E5B608DA6}" srcOrd="0" destOrd="0" presId="urn:microsoft.com/office/officeart/2016/7/layout/BasicLinearProcessNumbered"/>
    <dgm:cxn modelId="{471D1268-5D82-4564-B304-664930C6DFCF}" type="presOf" srcId="{357C1085-8805-4219-9AB1-1D845F9C3579}" destId="{7FBAA0C5-AEC6-47B1-BDBC-348F57E4231C}" srcOrd="0" destOrd="1" presId="urn:microsoft.com/office/officeart/2016/7/layout/BasicLinearProcessNumbered"/>
    <dgm:cxn modelId="{B44C8969-B861-410B-AA96-F6B7EF7B5B62}" type="presOf" srcId="{6E9E338F-5D55-4A45-8BB4-2F1096BF68B0}" destId="{EF03BCE5-58CE-454A-9F8A-D0ACF77FBC88}" srcOrd="0" destOrd="0" presId="urn:microsoft.com/office/officeart/2016/7/layout/BasicLinearProcessNumbered"/>
    <dgm:cxn modelId="{EFB8B969-3C92-44C0-89CF-A0E4DD069240}" type="presOf" srcId="{B8CB8B18-1358-4A9F-997C-3097D8255A2A}" destId="{47E1C54F-91E5-4972-B63E-69562EBFDCEE}" srcOrd="0" destOrd="3" presId="urn:microsoft.com/office/officeart/2016/7/layout/BasicLinearProcessNumbered"/>
    <dgm:cxn modelId="{BAEFEB52-6248-441E-B0D1-B33BC8814D6F}" srcId="{BE470B55-0409-45F7-A52A-A44DEB0CAC83}" destId="{959BFDFD-75BA-4C5D-A807-01D9927A8E34}" srcOrd="1" destOrd="0" parTransId="{1C4A0BD4-0C6C-4141-9569-5BD1FE2B33BD}" sibTransId="{9B8B4ECA-A48D-4CD5-A1A7-FA5D3EB45A40}"/>
    <dgm:cxn modelId="{AF7D8879-5617-4E30-ADE8-2D831E95A21B}" srcId="{BE470B55-0409-45F7-A52A-A44DEB0CAC83}" destId="{021A782B-9515-4A88-84F4-C5C1CA45D605}" srcOrd="0" destOrd="0" parTransId="{AFEE3976-3C89-440B-AFE0-8A54ED60B117}" sibTransId="{6E9E338F-5D55-4A45-8BB4-2F1096BF68B0}"/>
    <dgm:cxn modelId="{0E9B0F86-29DB-46C4-A060-3A51BBD7B22A}" type="presOf" srcId="{959BFDFD-75BA-4C5D-A807-01D9927A8E34}" destId="{7FBAA0C5-AEC6-47B1-BDBC-348F57E4231C}" srcOrd="1" destOrd="0" presId="urn:microsoft.com/office/officeart/2016/7/layout/BasicLinearProcessNumbered"/>
    <dgm:cxn modelId="{1FACD38F-1CE8-432D-8F4E-90363E4A4AD9}" type="presOf" srcId="{91C3A5A9-E537-42BF-A756-E9067DA1F9F8}" destId="{488D303C-7E3B-4999-85E6-13D1AAA2F954}" srcOrd="0" destOrd="0" presId="urn:microsoft.com/office/officeart/2016/7/layout/BasicLinearProcessNumbered"/>
    <dgm:cxn modelId="{92074F98-9ECC-4F1E-B021-5F9B817506E5}" type="presOf" srcId="{9B8B4ECA-A48D-4CD5-A1A7-FA5D3EB45A40}" destId="{FCC57D5C-57B2-46C4-949C-972EC2BDB7C0}" srcOrd="0" destOrd="0" presId="urn:microsoft.com/office/officeart/2016/7/layout/BasicLinearProcessNumbered"/>
    <dgm:cxn modelId="{1679FF99-81CC-4943-9051-4F9CBAF931CE}" type="presOf" srcId="{275CD38F-E04A-4F14-BE96-F7F342D21806}" destId="{47E1C54F-91E5-4972-B63E-69562EBFDCEE}" srcOrd="0" destOrd="2" presId="urn:microsoft.com/office/officeart/2016/7/layout/BasicLinearProcessNumbered"/>
    <dgm:cxn modelId="{935120A2-69B4-469E-B499-CD55D8867B9B}" srcId="{BE470B55-0409-45F7-A52A-A44DEB0CAC83}" destId="{91C3A5A9-E537-42BF-A756-E9067DA1F9F8}" srcOrd="2" destOrd="0" parTransId="{B1E7E070-C1AC-4592-B7F7-EB52BBC67A32}" sibTransId="{DD048B9D-1938-4955-86C8-9A64C211496B}"/>
    <dgm:cxn modelId="{6138BBA8-00A1-4CA6-997E-AA1266C43C24}" srcId="{021A782B-9515-4A88-84F4-C5C1CA45D605}" destId="{275CD38F-E04A-4F14-BE96-F7F342D21806}" srcOrd="1" destOrd="0" parTransId="{EDF487F1-5E35-495A-81EF-022364C38CE0}" sibTransId="{1A0A0F37-A2BB-4E7A-8BD2-00CB9C8AC034}"/>
    <dgm:cxn modelId="{D22395AF-86C6-49AC-B5FC-78FE84D3AD1E}" srcId="{021A782B-9515-4A88-84F4-C5C1CA45D605}" destId="{A96A67DB-867C-4721-BAED-9EC900E60D26}" srcOrd="4" destOrd="0" parTransId="{8C71C0B5-3F05-4E75-9EF8-1FAB1CD5E230}" sibTransId="{5E1DF4A8-BFE9-4CA3-9353-16B0F8BEB14C}"/>
    <dgm:cxn modelId="{1439E3BC-4751-4B83-A496-691BDB18F086}" srcId="{021A782B-9515-4A88-84F4-C5C1CA45D605}" destId="{C90E16B6-6AB8-41F9-A383-C31AFC2CA68B}" srcOrd="3" destOrd="0" parTransId="{3A01B43D-EF57-4F60-B9A3-F414BF0F6D32}" sibTransId="{766685D0-0961-42AE-A6AD-B6CF2344D532}"/>
    <dgm:cxn modelId="{419234BE-2784-482D-B44D-717CC6604BDF}" srcId="{021A782B-9515-4A88-84F4-C5C1CA45D605}" destId="{B8CB8B18-1358-4A9F-997C-3097D8255A2A}" srcOrd="2" destOrd="0" parTransId="{5BD35F78-540F-4E92-8E5F-30701F1ADF6F}" sibTransId="{623AF57D-57DC-4CF9-A599-B29ABD7C4D15}"/>
    <dgm:cxn modelId="{8F5F92C3-FC22-4447-9568-EE96FFFB7B8A}" type="presOf" srcId="{AA233E01-0403-4306-9AAE-09D4E0D428E2}" destId="{47E1C54F-91E5-4972-B63E-69562EBFDCEE}" srcOrd="0" destOrd="1" presId="urn:microsoft.com/office/officeart/2016/7/layout/BasicLinearProcessNumbered"/>
    <dgm:cxn modelId="{593023CB-7DD6-4261-9E32-2C746C1E5C0E}" type="presOf" srcId="{021A782B-9515-4A88-84F4-C5C1CA45D605}" destId="{47E1C54F-91E5-4972-B63E-69562EBFDCEE}" srcOrd="1" destOrd="0" presId="urn:microsoft.com/office/officeart/2016/7/layout/BasicLinearProcessNumbered"/>
    <dgm:cxn modelId="{02DD97D9-5143-4A9E-8A55-FD6CB8178D1D}" type="presOf" srcId="{021A782B-9515-4A88-84F4-C5C1CA45D605}" destId="{80EE184A-14EC-4198-9317-A14B72ACD406}" srcOrd="0" destOrd="0" presId="urn:microsoft.com/office/officeart/2016/7/layout/BasicLinearProcessNumbered"/>
    <dgm:cxn modelId="{9A868CE8-D4C4-4E5A-AEA6-15748BEB5D0A}" srcId="{959BFDFD-75BA-4C5D-A807-01D9927A8E34}" destId="{357C1085-8805-4219-9AB1-1D845F9C3579}" srcOrd="0" destOrd="0" parTransId="{7C521BAE-628B-4BEB-984A-F62C9213CC8F}" sibTransId="{25444700-7020-495C-B0B5-620749D2250F}"/>
    <dgm:cxn modelId="{D5E4AAEE-1079-40D1-BDA9-0FB8248A66D8}" type="presOf" srcId="{91C3A5A9-E537-42BF-A756-E9067DA1F9F8}" destId="{A2AA2C5B-E97C-4D64-9F7D-EC2D85A032D8}" srcOrd="1" destOrd="0" presId="urn:microsoft.com/office/officeart/2016/7/layout/BasicLinearProcessNumbered"/>
    <dgm:cxn modelId="{976C98F1-BF48-4B71-A5D9-C18F92C7B6AF}" type="presOf" srcId="{959BFDFD-75BA-4C5D-A807-01D9927A8E34}" destId="{A4807821-FEEA-45AE-9D6E-73938DAEB448}" srcOrd="0" destOrd="0" presId="urn:microsoft.com/office/officeart/2016/7/layout/BasicLinearProcessNumbered"/>
    <dgm:cxn modelId="{15049921-5C88-46FC-81A5-09AAED19B8C5}" type="presParOf" srcId="{A25C59E3-FA45-4079-B3FD-945E5B608DA6}" destId="{4D0D563D-BCEA-4C59-995A-F4EF436D7A65}" srcOrd="0" destOrd="0" presId="urn:microsoft.com/office/officeart/2016/7/layout/BasicLinearProcessNumbered"/>
    <dgm:cxn modelId="{0F47E30B-2635-4ACB-944E-89DCBCD0CEBA}" type="presParOf" srcId="{4D0D563D-BCEA-4C59-995A-F4EF436D7A65}" destId="{80EE184A-14EC-4198-9317-A14B72ACD406}" srcOrd="0" destOrd="0" presId="urn:microsoft.com/office/officeart/2016/7/layout/BasicLinearProcessNumbered"/>
    <dgm:cxn modelId="{D33A8865-111A-4B99-8F7B-0F20AE2E567D}" type="presParOf" srcId="{4D0D563D-BCEA-4C59-995A-F4EF436D7A65}" destId="{EF03BCE5-58CE-454A-9F8A-D0ACF77FBC88}" srcOrd="1" destOrd="0" presId="urn:microsoft.com/office/officeart/2016/7/layout/BasicLinearProcessNumbered"/>
    <dgm:cxn modelId="{35125B3D-83EC-454A-A99D-8900C304681A}" type="presParOf" srcId="{4D0D563D-BCEA-4C59-995A-F4EF436D7A65}" destId="{52AB713D-6BEC-492F-8637-6F71D785DF83}" srcOrd="2" destOrd="0" presId="urn:microsoft.com/office/officeart/2016/7/layout/BasicLinearProcessNumbered"/>
    <dgm:cxn modelId="{B026DF1C-02E1-40EA-ACDA-98876905A711}" type="presParOf" srcId="{4D0D563D-BCEA-4C59-995A-F4EF436D7A65}" destId="{47E1C54F-91E5-4972-B63E-69562EBFDCEE}" srcOrd="3" destOrd="0" presId="urn:microsoft.com/office/officeart/2016/7/layout/BasicLinearProcessNumbered"/>
    <dgm:cxn modelId="{10F8C10D-45E8-4B14-8C12-3B089603903B}" type="presParOf" srcId="{A25C59E3-FA45-4079-B3FD-945E5B608DA6}" destId="{506FB6AB-EDBB-42CE-915D-B593B0097677}" srcOrd="1" destOrd="0" presId="urn:microsoft.com/office/officeart/2016/7/layout/BasicLinearProcessNumbered"/>
    <dgm:cxn modelId="{0FFBF54F-1EB7-4D60-92DB-0FA13255BBC1}" type="presParOf" srcId="{A25C59E3-FA45-4079-B3FD-945E5B608DA6}" destId="{AC573B41-0A50-4D4A-989F-104AE1973EB8}" srcOrd="2" destOrd="0" presId="urn:microsoft.com/office/officeart/2016/7/layout/BasicLinearProcessNumbered"/>
    <dgm:cxn modelId="{0E96F998-4F93-45DF-B274-E454D8F58A2B}" type="presParOf" srcId="{AC573B41-0A50-4D4A-989F-104AE1973EB8}" destId="{A4807821-FEEA-45AE-9D6E-73938DAEB448}" srcOrd="0" destOrd="0" presId="urn:microsoft.com/office/officeart/2016/7/layout/BasicLinearProcessNumbered"/>
    <dgm:cxn modelId="{D077EDFB-03DF-4122-A5B0-5C2CC9BFC453}" type="presParOf" srcId="{AC573B41-0A50-4D4A-989F-104AE1973EB8}" destId="{FCC57D5C-57B2-46C4-949C-972EC2BDB7C0}" srcOrd="1" destOrd="0" presId="urn:microsoft.com/office/officeart/2016/7/layout/BasicLinearProcessNumbered"/>
    <dgm:cxn modelId="{82A12773-5472-4DBC-A771-7FEB3282B06A}" type="presParOf" srcId="{AC573B41-0A50-4D4A-989F-104AE1973EB8}" destId="{3296694F-50FA-478C-8407-31AF1C66B5F1}" srcOrd="2" destOrd="0" presId="urn:microsoft.com/office/officeart/2016/7/layout/BasicLinearProcessNumbered"/>
    <dgm:cxn modelId="{E9FDB13A-F97C-4747-8CF7-CE82B8111A31}" type="presParOf" srcId="{AC573B41-0A50-4D4A-989F-104AE1973EB8}" destId="{7FBAA0C5-AEC6-47B1-BDBC-348F57E4231C}" srcOrd="3" destOrd="0" presId="urn:microsoft.com/office/officeart/2016/7/layout/BasicLinearProcessNumbered"/>
    <dgm:cxn modelId="{39BECD98-4DBF-4AE0-A398-B3B29CC50936}" type="presParOf" srcId="{A25C59E3-FA45-4079-B3FD-945E5B608DA6}" destId="{B6FBB2A6-81E7-448C-99AC-11A70C490498}" srcOrd="3" destOrd="0" presId="urn:microsoft.com/office/officeart/2016/7/layout/BasicLinearProcessNumbered"/>
    <dgm:cxn modelId="{1ED9C926-31D4-4BB9-A091-8B8E229AE79C}" type="presParOf" srcId="{A25C59E3-FA45-4079-B3FD-945E5B608DA6}" destId="{4B021E79-7D57-4CC3-B0F0-97C359883FD8}" srcOrd="4" destOrd="0" presId="urn:microsoft.com/office/officeart/2016/7/layout/BasicLinearProcessNumbered"/>
    <dgm:cxn modelId="{6D86194F-4038-437D-80CF-E7F178DE510C}" type="presParOf" srcId="{4B021E79-7D57-4CC3-B0F0-97C359883FD8}" destId="{488D303C-7E3B-4999-85E6-13D1AAA2F954}" srcOrd="0" destOrd="0" presId="urn:microsoft.com/office/officeart/2016/7/layout/BasicLinearProcessNumbered"/>
    <dgm:cxn modelId="{A82DBB4A-0C76-420E-810F-C65B40850E2C}" type="presParOf" srcId="{4B021E79-7D57-4CC3-B0F0-97C359883FD8}" destId="{DDC25B0D-41D3-4B88-BEC8-185258DB086D}" srcOrd="1" destOrd="0" presId="urn:microsoft.com/office/officeart/2016/7/layout/BasicLinearProcessNumbered"/>
    <dgm:cxn modelId="{905D137E-44B7-42FC-8B23-816966325211}" type="presParOf" srcId="{4B021E79-7D57-4CC3-B0F0-97C359883FD8}" destId="{9F88C1FB-8D92-4EAC-8AE3-C350A2D2C4E1}" srcOrd="2" destOrd="0" presId="urn:microsoft.com/office/officeart/2016/7/layout/BasicLinearProcessNumbered"/>
    <dgm:cxn modelId="{F35BE7B6-5417-47EF-A6D2-953431991A67}" type="presParOf" srcId="{4B021E79-7D57-4CC3-B0F0-97C359883FD8}" destId="{A2AA2C5B-E97C-4D64-9F7D-EC2D85A032D8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D45B76-D231-4C25-B649-97A215C8ECD0}" type="doc">
      <dgm:prSet loTypeId="urn:microsoft.com/office/officeart/2005/8/layout/default" loCatId="Inbo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EC3E242-E1EB-4052-94F4-5B14FD30D171}">
      <dgm:prSet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Data cleaning</a:t>
          </a:r>
        </a:p>
        <a:p>
          <a:r>
            <a:rPr lang="en-GB" dirty="0"/>
            <a:t>dictionaries, entry matching/merging</a:t>
          </a:r>
          <a:endParaRPr lang="en-US" dirty="0"/>
        </a:p>
      </dgm:t>
    </dgm:pt>
    <dgm:pt modelId="{D52BA67F-EFA4-4E21-A213-B3001F32A503}" type="parTrans" cxnId="{6030B191-DE29-4CE9-9387-76FBAB8EC2A0}">
      <dgm:prSet/>
      <dgm:spPr/>
      <dgm:t>
        <a:bodyPr/>
        <a:lstStyle/>
        <a:p>
          <a:endParaRPr lang="en-US"/>
        </a:p>
      </dgm:t>
    </dgm:pt>
    <dgm:pt modelId="{69B1AF60-D13F-445D-B309-5FD4AE853B78}" type="sibTrans" cxnId="{6030B191-DE29-4CE9-9387-76FBAB8EC2A0}">
      <dgm:prSet/>
      <dgm:spPr/>
      <dgm:t>
        <a:bodyPr/>
        <a:lstStyle/>
        <a:p>
          <a:endParaRPr lang="en-US"/>
        </a:p>
      </dgm:t>
    </dgm:pt>
    <dgm:pt modelId="{F0DD44A1-E0EA-4AE9-BEC7-2E86A11F4B13}">
      <dgm:prSet custT="1"/>
      <dgm:spPr/>
      <dgm:t>
        <a:bodyPr/>
        <a:lstStyle/>
        <a:p>
          <a:r>
            <a:rPr lang="en-GB" sz="2900" b="1" dirty="0">
              <a:solidFill>
                <a:schemeClr val="bg1"/>
              </a:solidFill>
            </a:rPr>
            <a:t>Graphics</a:t>
          </a:r>
        </a:p>
        <a:p>
          <a:r>
            <a:rPr lang="en-GB" sz="2400" dirty="0"/>
            <a:t>case incidence in space and time, contact tracing</a:t>
          </a:r>
          <a:endParaRPr lang="en-US" sz="2900" dirty="0"/>
        </a:p>
      </dgm:t>
    </dgm:pt>
    <dgm:pt modelId="{42993E67-1F97-4025-B8F0-77466E46FCF9}" type="parTrans" cxnId="{9949F9F2-3E50-403C-87DD-03D1470EF097}">
      <dgm:prSet/>
      <dgm:spPr/>
      <dgm:t>
        <a:bodyPr/>
        <a:lstStyle/>
        <a:p>
          <a:endParaRPr lang="en-US"/>
        </a:p>
      </dgm:t>
    </dgm:pt>
    <dgm:pt modelId="{5E9DE8A9-C393-4607-AD73-C49B5001A5A6}" type="sibTrans" cxnId="{9949F9F2-3E50-403C-87DD-03D1470EF097}">
      <dgm:prSet/>
      <dgm:spPr/>
      <dgm:t>
        <a:bodyPr/>
        <a:lstStyle/>
        <a:p>
          <a:endParaRPr lang="en-US"/>
        </a:p>
      </dgm:t>
    </dgm:pt>
    <dgm:pt modelId="{DD414AFD-4C62-44B4-B7E5-BAAB933D5978}">
      <dgm:prSet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Parameter estimation </a:t>
          </a:r>
        </a:p>
        <a:p>
          <a:r>
            <a:rPr lang="en-GB" dirty="0"/>
            <a:t>key delays, transmissibility</a:t>
          </a:r>
          <a:endParaRPr lang="en-US" dirty="0"/>
        </a:p>
      </dgm:t>
    </dgm:pt>
    <dgm:pt modelId="{DC38315D-53FA-49B5-A302-C093E011CC7E}" type="parTrans" cxnId="{6CBB78D2-D9C9-4903-9192-166172F517C2}">
      <dgm:prSet/>
      <dgm:spPr/>
      <dgm:t>
        <a:bodyPr/>
        <a:lstStyle/>
        <a:p>
          <a:endParaRPr lang="en-US"/>
        </a:p>
      </dgm:t>
    </dgm:pt>
    <dgm:pt modelId="{6F88E4B8-DCA4-4943-B7BC-BC4A1BB64D4A}" type="sibTrans" cxnId="{6CBB78D2-D9C9-4903-9192-166172F517C2}">
      <dgm:prSet/>
      <dgm:spPr/>
      <dgm:t>
        <a:bodyPr/>
        <a:lstStyle/>
        <a:p>
          <a:endParaRPr lang="en-US"/>
        </a:p>
      </dgm:t>
    </dgm:pt>
    <dgm:pt modelId="{48305218-8742-4452-A9E9-7D02BDC02409}">
      <dgm:prSet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Estimate / test CFR</a:t>
          </a:r>
        </a:p>
        <a:p>
          <a:r>
            <a:rPr lang="en-GB" b="1" dirty="0"/>
            <a:t> </a:t>
          </a:r>
          <a:r>
            <a:rPr lang="en-GB" dirty="0"/>
            <a:t>gender, health care workers, treatments</a:t>
          </a:r>
          <a:endParaRPr lang="en-US" dirty="0"/>
        </a:p>
      </dgm:t>
    </dgm:pt>
    <dgm:pt modelId="{F3042A33-F65E-40D3-BF39-5C2078023AC0}" type="parTrans" cxnId="{17089844-9A45-4A69-958F-91EEA0477A78}">
      <dgm:prSet/>
      <dgm:spPr/>
      <dgm:t>
        <a:bodyPr/>
        <a:lstStyle/>
        <a:p>
          <a:endParaRPr lang="en-US"/>
        </a:p>
      </dgm:t>
    </dgm:pt>
    <dgm:pt modelId="{B2EB7E78-00AF-4954-BE19-C4E7816B4C0A}" type="sibTrans" cxnId="{17089844-9A45-4A69-958F-91EEA0477A78}">
      <dgm:prSet/>
      <dgm:spPr/>
      <dgm:t>
        <a:bodyPr/>
        <a:lstStyle/>
        <a:p>
          <a:endParaRPr lang="en-US"/>
        </a:p>
      </dgm:t>
    </dgm:pt>
    <dgm:pt modelId="{16F625DF-1838-423A-80FA-51AB164FAE99}">
      <dgm:prSet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Predictions</a:t>
          </a:r>
        </a:p>
        <a:p>
          <a:r>
            <a:rPr lang="en-GB" b="1" dirty="0"/>
            <a:t> </a:t>
          </a:r>
          <a:r>
            <a:rPr lang="en-GB" dirty="0"/>
            <a:t>case incidence, mortality, evaluate interventions</a:t>
          </a:r>
          <a:endParaRPr lang="en-US" dirty="0"/>
        </a:p>
      </dgm:t>
    </dgm:pt>
    <dgm:pt modelId="{4DF2D741-FC46-4FD5-B251-7ABB61ED6821}" type="parTrans" cxnId="{61B5D52F-66DE-4AA1-B6CB-C716D7B93A5D}">
      <dgm:prSet/>
      <dgm:spPr/>
      <dgm:t>
        <a:bodyPr/>
        <a:lstStyle/>
        <a:p>
          <a:endParaRPr lang="en-US"/>
        </a:p>
      </dgm:t>
    </dgm:pt>
    <dgm:pt modelId="{E82BC3EA-845B-4328-8EF6-8CF8EFEB0E9D}" type="sibTrans" cxnId="{61B5D52F-66DE-4AA1-B6CB-C716D7B93A5D}">
      <dgm:prSet/>
      <dgm:spPr/>
      <dgm:t>
        <a:bodyPr/>
        <a:lstStyle/>
        <a:p>
          <a:endParaRPr lang="en-US"/>
        </a:p>
      </dgm:t>
    </dgm:pt>
    <dgm:pt modelId="{52722AA7-9077-4A4F-ACA7-2601DC9422F5}">
      <dgm:prSet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Consistent reporting </a:t>
          </a:r>
        </a:p>
        <a:p>
          <a:r>
            <a:rPr lang="en-GB" dirty="0"/>
            <a:t>(semi-) automated situation reports</a:t>
          </a:r>
          <a:endParaRPr lang="en-US" dirty="0"/>
        </a:p>
      </dgm:t>
    </dgm:pt>
    <dgm:pt modelId="{07127552-A652-4436-9C92-74BEDCF13873}" type="parTrans" cxnId="{C4775153-A86D-4BC2-B8E9-667EDC9377D0}">
      <dgm:prSet/>
      <dgm:spPr/>
      <dgm:t>
        <a:bodyPr/>
        <a:lstStyle/>
        <a:p>
          <a:endParaRPr lang="en-US"/>
        </a:p>
      </dgm:t>
    </dgm:pt>
    <dgm:pt modelId="{88004093-F31C-44D9-AB98-FC955D5E360F}" type="sibTrans" cxnId="{C4775153-A86D-4BC2-B8E9-667EDC9377D0}">
      <dgm:prSet/>
      <dgm:spPr/>
      <dgm:t>
        <a:bodyPr/>
        <a:lstStyle/>
        <a:p>
          <a:endParaRPr lang="en-US"/>
        </a:p>
      </dgm:t>
    </dgm:pt>
    <dgm:pt modelId="{15A45195-861F-45D7-A5EB-7A407285D1F7}" type="pres">
      <dgm:prSet presAssocID="{B9D45B76-D231-4C25-B649-97A215C8ECD0}" presName="diagram" presStyleCnt="0">
        <dgm:presLayoutVars>
          <dgm:dir/>
          <dgm:resizeHandles val="exact"/>
        </dgm:presLayoutVars>
      </dgm:prSet>
      <dgm:spPr/>
    </dgm:pt>
    <dgm:pt modelId="{EC096E83-4E46-44AC-8B4E-BA64039BEF4F}" type="pres">
      <dgm:prSet presAssocID="{AEC3E242-E1EB-4052-94F4-5B14FD30D171}" presName="node" presStyleLbl="node1" presStyleIdx="0" presStyleCnt="6">
        <dgm:presLayoutVars>
          <dgm:bulletEnabled val="1"/>
        </dgm:presLayoutVars>
      </dgm:prSet>
      <dgm:spPr/>
    </dgm:pt>
    <dgm:pt modelId="{F30E87C7-439D-412C-806E-10928E6D014F}" type="pres">
      <dgm:prSet presAssocID="{69B1AF60-D13F-445D-B309-5FD4AE853B78}" presName="sibTrans" presStyleCnt="0"/>
      <dgm:spPr/>
    </dgm:pt>
    <dgm:pt modelId="{7E602DFA-983F-4BBE-A4B3-53EF207D0D76}" type="pres">
      <dgm:prSet presAssocID="{F0DD44A1-E0EA-4AE9-BEC7-2E86A11F4B13}" presName="node" presStyleLbl="node1" presStyleIdx="1" presStyleCnt="6">
        <dgm:presLayoutVars>
          <dgm:bulletEnabled val="1"/>
        </dgm:presLayoutVars>
      </dgm:prSet>
      <dgm:spPr/>
    </dgm:pt>
    <dgm:pt modelId="{A65CBE95-C06D-413E-A49B-81B48A5CC417}" type="pres">
      <dgm:prSet presAssocID="{5E9DE8A9-C393-4607-AD73-C49B5001A5A6}" presName="sibTrans" presStyleCnt="0"/>
      <dgm:spPr/>
    </dgm:pt>
    <dgm:pt modelId="{A1C36DC4-97D7-4734-ABB5-F5D9DF512177}" type="pres">
      <dgm:prSet presAssocID="{DD414AFD-4C62-44B4-B7E5-BAAB933D5978}" presName="node" presStyleLbl="node1" presStyleIdx="2" presStyleCnt="6">
        <dgm:presLayoutVars>
          <dgm:bulletEnabled val="1"/>
        </dgm:presLayoutVars>
      </dgm:prSet>
      <dgm:spPr/>
    </dgm:pt>
    <dgm:pt modelId="{B12B4BBE-3EE7-40DD-8A2A-FDE739D3E73F}" type="pres">
      <dgm:prSet presAssocID="{6F88E4B8-DCA4-4943-B7BC-BC4A1BB64D4A}" presName="sibTrans" presStyleCnt="0"/>
      <dgm:spPr/>
    </dgm:pt>
    <dgm:pt modelId="{95ABFA7B-276C-40B0-BC51-71FFA9BD79A3}" type="pres">
      <dgm:prSet presAssocID="{48305218-8742-4452-A9E9-7D02BDC02409}" presName="node" presStyleLbl="node1" presStyleIdx="3" presStyleCnt="6">
        <dgm:presLayoutVars>
          <dgm:bulletEnabled val="1"/>
        </dgm:presLayoutVars>
      </dgm:prSet>
      <dgm:spPr/>
    </dgm:pt>
    <dgm:pt modelId="{596A3D6D-F95D-4EA4-A748-AE3F092C1055}" type="pres">
      <dgm:prSet presAssocID="{B2EB7E78-00AF-4954-BE19-C4E7816B4C0A}" presName="sibTrans" presStyleCnt="0"/>
      <dgm:spPr/>
    </dgm:pt>
    <dgm:pt modelId="{E11534BD-1D4A-4F3B-B6A4-780880DF0D9A}" type="pres">
      <dgm:prSet presAssocID="{16F625DF-1838-423A-80FA-51AB164FAE99}" presName="node" presStyleLbl="node1" presStyleIdx="4" presStyleCnt="6">
        <dgm:presLayoutVars>
          <dgm:bulletEnabled val="1"/>
        </dgm:presLayoutVars>
      </dgm:prSet>
      <dgm:spPr/>
    </dgm:pt>
    <dgm:pt modelId="{7185DA1B-B7B2-40C6-BE7D-0217578B1442}" type="pres">
      <dgm:prSet presAssocID="{E82BC3EA-845B-4328-8EF6-8CF8EFEB0E9D}" presName="sibTrans" presStyleCnt="0"/>
      <dgm:spPr/>
    </dgm:pt>
    <dgm:pt modelId="{95077A50-2AD6-4D79-8D78-378AC2622B73}" type="pres">
      <dgm:prSet presAssocID="{52722AA7-9077-4A4F-ACA7-2601DC9422F5}" presName="node" presStyleLbl="node1" presStyleIdx="5" presStyleCnt="6">
        <dgm:presLayoutVars>
          <dgm:bulletEnabled val="1"/>
        </dgm:presLayoutVars>
      </dgm:prSet>
      <dgm:spPr/>
    </dgm:pt>
  </dgm:ptLst>
  <dgm:cxnLst>
    <dgm:cxn modelId="{61B5D52F-66DE-4AA1-B6CB-C716D7B93A5D}" srcId="{B9D45B76-D231-4C25-B649-97A215C8ECD0}" destId="{16F625DF-1838-423A-80FA-51AB164FAE99}" srcOrd="4" destOrd="0" parTransId="{4DF2D741-FC46-4FD5-B251-7ABB61ED6821}" sibTransId="{E82BC3EA-845B-4328-8EF6-8CF8EFEB0E9D}"/>
    <dgm:cxn modelId="{17089844-9A45-4A69-958F-91EEA0477A78}" srcId="{B9D45B76-D231-4C25-B649-97A215C8ECD0}" destId="{48305218-8742-4452-A9E9-7D02BDC02409}" srcOrd="3" destOrd="0" parTransId="{F3042A33-F65E-40D3-BF39-5C2078023AC0}" sibTransId="{B2EB7E78-00AF-4954-BE19-C4E7816B4C0A}"/>
    <dgm:cxn modelId="{3937E76A-634F-492B-8325-FA11B99468E9}" type="presOf" srcId="{B9D45B76-D231-4C25-B649-97A215C8ECD0}" destId="{15A45195-861F-45D7-A5EB-7A407285D1F7}" srcOrd="0" destOrd="0" presId="urn:microsoft.com/office/officeart/2005/8/layout/default"/>
    <dgm:cxn modelId="{17848B4C-FDE5-4CEA-918B-995A173932E5}" type="presOf" srcId="{DD414AFD-4C62-44B4-B7E5-BAAB933D5978}" destId="{A1C36DC4-97D7-4734-ABB5-F5D9DF512177}" srcOrd="0" destOrd="0" presId="urn:microsoft.com/office/officeart/2005/8/layout/default"/>
    <dgm:cxn modelId="{C4775153-A86D-4BC2-B8E9-667EDC9377D0}" srcId="{B9D45B76-D231-4C25-B649-97A215C8ECD0}" destId="{52722AA7-9077-4A4F-ACA7-2601DC9422F5}" srcOrd="5" destOrd="0" parTransId="{07127552-A652-4436-9C92-74BEDCF13873}" sibTransId="{88004093-F31C-44D9-AB98-FC955D5E360F}"/>
    <dgm:cxn modelId="{2500547A-531C-4790-97A1-A6434F33C215}" type="presOf" srcId="{52722AA7-9077-4A4F-ACA7-2601DC9422F5}" destId="{95077A50-2AD6-4D79-8D78-378AC2622B73}" srcOrd="0" destOrd="0" presId="urn:microsoft.com/office/officeart/2005/8/layout/default"/>
    <dgm:cxn modelId="{6030B191-DE29-4CE9-9387-76FBAB8EC2A0}" srcId="{B9D45B76-D231-4C25-B649-97A215C8ECD0}" destId="{AEC3E242-E1EB-4052-94F4-5B14FD30D171}" srcOrd="0" destOrd="0" parTransId="{D52BA67F-EFA4-4E21-A213-B3001F32A503}" sibTransId="{69B1AF60-D13F-445D-B309-5FD4AE853B78}"/>
    <dgm:cxn modelId="{6CBB78D2-D9C9-4903-9192-166172F517C2}" srcId="{B9D45B76-D231-4C25-B649-97A215C8ECD0}" destId="{DD414AFD-4C62-44B4-B7E5-BAAB933D5978}" srcOrd="2" destOrd="0" parTransId="{DC38315D-53FA-49B5-A302-C093E011CC7E}" sibTransId="{6F88E4B8-DCA4-4943-B7BC-BC4A1BB64D4A}"/>
    <dgm:cxn modelId="{9643F4D4-E81F-40B1-9379-8630A8FD125C}" type="presOf" srcId="{F0DD44A1-E0EA-4AE9-BEC7-2E86A11F4B13}" destId="{7E602DFA-983F-4BBE-A4B3-53EF207D0D76}" srcOrd="0" destOrd="0" presId="urn:microsoft.com/office/officeart/2005/8/layout/default"/>
    <dgm:cxn modelId="{959EC8E3-C6D2-4F84-9F00-8C7E2B5FBFF9}" type="presOf" srcId="{48305218-8742-4452-A9E9-7D02BDC02409}" destId="{95ABFA7B-276C-40B0-BC51-71FFA9BD79A3}" srcOrd="0" destOrd="0" presId="urn:microsoft.com/office/officeart/2005/8/layout/default"/>
    <dgm:cxn modelId="{1A912DEC-0320-472C-AC04-E7926BE590E5}" type="presOf" srcId="{AEC3E242-E1EB-4052-94F4-5B14FD30D171}" destId="{EC096E83-4E46-44AC-8B4E-BA64039BEF4F}" srcOrd="0" destOrd="0" presId="urn:microsoft.com/office/officeart/2005/8/layout/default"/>
    <dgm:cxn modelId="{9949F9F2-3E50-403C-87DD-03D1470EF097}" srcId="{B9D45B76-D231-4C25-B649-97A215C8ECD0}" destId="{F0DD44A1-E0EA-4AE9-BEC7-2E86A11F4B13}" srcOrd="1" destOrd="0" parTransId="{42993E67-1F97-4025-B8F0-77466E46FCF9}" sibTransId="{5E9DE8A9-C393-4607-AD73-C49B5001A5A6}"/>
    <dgm:cxn modelId="{1FBCF5F8-352E-4FF5-8B1B-EDB2D200FC54}" type="presOf" srcId="{16F625DF-1838-423A-80FA-51AB164FAE99}" destId="{E11534BD-1D4A-4F3B-B6A4-780880DF0D9A}" srcOrd="0" destOrd="0" presId="urn:microsoft.com/office/officeart/2005/8/layout/default"/>
    <dgm:cxn modelId="{D31A7082-BE6B-4055-9D63-4C6ECA0764F1}" type="presParOf" srcId="{15A45195-861F-45D7-A5EB-7A407285D1F7}" destId="{EC096E83-4E46-44AC-8B4E-BA64039BEF4F}" srcOrd="0" destOrd="0" presId="urn:microsoft.com/office/officeart/2005/8/layout/default"/>
    <dgm:cxn modelId="{63144805-A7F5-4549-8D6B-E235734C2F49}" type="presParOf" srcId="{15A45195-861F-45D7-A5EB-7A407285D1F7}" destId="{F30E87C7-439D-412C-806E-10928E6D014F}" srcOrd="1" destOrd="0" presId="urn:microsoft.com/office/officeart/2005/8/layout/default"/>
    <dgm:cxn modelId="{B51DF718-FF69-4546-AC9F-89E52BE667CA}" type="presParOf" srcId="{15A45195-861F-45D7-A5EB-7A407285D1F7}" destId="{7E602DFA-983F-4BBE-A4B3-53EF207D0D76}" srcOrd="2" destOrd="0" presId="urn:microsoft.com/office/officeart/2005/8/layout/default"/>
    <dgm:cxn modelId="{1048FC4B-5FA8-43E2-A0F6-0220A9A9A730}" type="presParOf" srcId="{15A45195-861F-45D7-A5EB-7A407285D1F7}" destId="{A65CBE95-C06D-413E-A49B-81B48A5CC417}" srcOrd="3" destOrd="0" presId="urn:microsoft.com/office/officeart/2005/8/layout/default"/>
    <dgm:cxn modelId="{EB80E980-9341-42F9-AE34-0E45069EE408}" type="presParOf" srcId="{15A45195-861F-45D7-A5EB-7A407285D1F7}" destId="{A1C36DC4-97D7-4734-ABB5-F5D9DF512177}" srcOrd="4" destOrd="0" presId="urn:microsoft.com/office/officeart/2005/8/layout/default"/>
    <dgm:cxn modelId="{F3CACC5B-8483-4689-9DBD-ADF8E3F578B8}" type="presParOf" srcId="{15A45195-861F-45D7-A5EB-7A407285D1F7}" destId="{B12B4BBE-3EE7-40DD-8A2A-FDE739D3E73F}" srcOrd="5" destOrd="0" presId="urn:microsoft.com/office/officeart/2005/8/layout/default"/>
    <dgm:cxn modelId="{5060E5A5-5158-422B-A0CB-5F0C9FB3E210}" type="presParOf" srcId="{15A45195-861F-45D7-A5EB-7A407285D1F7}" destId="{95ABFA7B-276C-40B0-BC51-71FFA9BD79A3}" srcOrd="6" destOrd="0" presId="urn:microsoft.com/office/officeart/2005/8/layout/default"/>
    <dgm:cxn modelId="{C2CFA442-03F7-4092-A3EF-45223E6B6CB2}" type="presParOf" srcId="{15A45195-861F-45D7-A5EB-7A407285D1F7}" destId="{596A3D6D-F95D-4EA4-A748-AE3F092C1055}" srcOrd="7" destOrd="0" presId="urn:microsoft.com/office/officeart/2005/8/layout/default"/>
    <dgm:cxn modelId="{F266D070-B7FD-4F33-9B91-E4B0AEA2D570}" type="presParOf" srcId="{15A45195-861F-45D7-A5EB-7A407285D1F7}" destId="{E11534BD-1D4A-4F3B-B6A4-780880DF0D9A}" srcOrd="8" destOrd="0" presId="urn:microsoft.com/office/officeart/2005/8/layout/default"/>
    <dgm:cxn modelId="{5483BC67-02CB-4C53-A7C7-48D0DE276FD1}" type="presParOf" srcId="{15A45195-861F-45D7-A5EB-7A407285D1F7}" destId="{7185DA1B-B7B2-40C6-BE7D-0217578B1442}" srcOrd="9" destOrd="0" presId="urn:microsoft.com/office/officeart/2005/8/layout/default"/>
    <dgm:cxn modelId="{C5CD717A-151E-4499-A017-24FB0491C4B2}" type="presParOf" srcId="{15A45195-861F-45D7-A5EB-7A407285D1F7}" destId="{95077A50-2AD6-4D79-8D78-378AC2622B7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1F269-3E1D-414D-A27C-0ACF1F75160C}">
      <dsp:nvSpPr>
        <dsp:cNvPr id="0" name=""/>
        <dsp:cNvSpPr/>
      </dsp:nvSpPr>
      <dsp:spPr>
        <a:xfrm>
          <a:off x="2007819" y="1072665"/>
          <a:ext cx="3091011" cy="200915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Methodological background </a:t>
          </a:r>
          <a:endParaRPr lang="en-US" sz="3200" kern="1200"/>
        </a:p>
      </dsp:txBody>
      <dsp:txXfrm>
        <a:off x="2105898" y="1170744"/>
        <a:ext cx="2894853" cy="1812999"/>
      </dsp:txXfrm>
    </dsp:sp>
    <dsp:sp modelId="{19D49172-BA3D-4397-B5C6-19EAA51487A7}">
      <dsp:nvSpPr>
        <dsp:cNvPr id="0" name=""/>
        <dsp:cNvSpPr/>
      </dsp:nvSpPr>
      <dsp:spPr>
        <a:xfrm>
          <a:off x="3553324" y="372768"/>
          <a:ext cx="3408950" cy="3408950"/>
        </a:xfrm>
        <a:custGeom>
          <a:avLst/>
          <a:gdLst/>
          <a:ahLst/>
          <a:cxnLst/>
          <a:rect l="0" t="0" r="0" b="0"/>
          <a:pathLst>
            <a:path>
              <a:moveTo>
                <a:pt x="343911" y="677780"/>
              </a:moveTo>
              <a:arcTo wR="1704475" hR="1704475" stAng="13022313" swAng="6355373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BCA9DF-8105-4EFF-8E1D-4C64666E5CCC}">
      <dsp:nvSpPr>
        <dsp:cNvPr id="0" name=""/>
        <dsp:cNvSpPr/>
      </dsp:nvSpPr>
      <dsp:spPr>
        <a:xfrm>
          <a:off x="5416769" y="1072665"/>
          <a:ext cx="3091011" cy="2009157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Adaptive</a:t>
          </a:r>
          <a:endParaRPr lang="en-US" sz="3200" kern="1200"/>
        </a:p>
      </dsp:txBody>
      <dsp:txXfrm>
        <a:off x="5514848" y="1170744"/>
        <a:ext cx="2894853" cy="1812999"/>
      </dsp:txXfrm>
    </dsp:sp>
    <dsp:sp modelId="{1B81439F-0E81-4FF9-9F43-86965A6B748D}">
      <dsp:nvSpPr>
        <dsp:cNvPr id="0" name=""/>
        <dsp:cNvSpPr/>
      </dsp:nvSpPr>
      <dsp:spPr>
        <a:xfrm>
          <a:off x="3553324" y="372768"/>
          <a:ext cx="3408950" cy="3408950"/>
        </a:xfrm>
        <a:custGeom>
          <a:avLst/>
          <a:gdLst/>
          <a:ahLst/>
          <a:cxnLst/>
          <a:rect l="0" t="0" r="0" b="0"/>
          <a:pathLst>
            <a:path>
              <a:moveTo>
                <a:pt x="3065039" y="2731169"/>
              </a:moveTo>
              <a:arcTo wR="1704475" hR="1704475" stAng="2222313" swAng="6355373"/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F5617-8B03-4928-A5C4-88AA1A4D90F5}">
      <dsp:nvSpPr>
        <dsp:cNvPr id="0" name=""/>
        <dsp:cNvSpPr/>
      </dsp:nvSpPr>
      <dsp:spPr>
        <a:xfrm>
          <a:off x="1865528" y="1143578"/>
          <a:ext cx="1488058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5D27B-FC50-4B78-820D-0A92EA1521D6}">
      <dsp:nvSpPr>
        <dsp:cNvPr id="0" name=""/>
        <dsp:cNvSpPr/>
      </dsp:nvSpPr>
      <dsp:spPr>
        <a:xfrm>
          <a:off x="3442870" y="1018617"/>
          <a:ext cx="171126" cy="321222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8D038-CA40-4F8C-8D5A-8E09AEFFB33E}">
      <dsp:nvSpPr>
        <dsp:cNvPr id="0" name=""/>
        <dsp:cNvSpPr/>
      </dsp:nvSpPr>
      <dsp:spPr>
        <a:xfrm>
          <a:off x="875969" y="340063"/>
          <a:ext cx="1607103" cy="1607103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65" tIns="62365" rIns="62365" bIns="62365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1</a:t>
          </a:r>
        </a:p>
      </dsp:txBody>
      <dsp:txXfrm>
        <a:off x="1111324" y="575418"/>
        <a:ext cx="1136393" cy="1136393"/>
      </dsp:txXfrm>
    </dsp:sp>
    <dsp:sp modelId="{01A361A2-6374-4047-9632-96B62D7DAFF8}">
      <dsp:nvSpPr>
        <dsp:cNvPr id="0" name=""/>
        <dsp:cNvSpPr/>
      </dsp:nvSpPr>
      <dsp:spPr>
        <a:xfrm>
          <a:off x="5454" y="2119198"/>
          <a:ext cx="3348131" cy="214987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104" tIns="165100" rIns="264104" bIns="1651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Type of Organisation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 Where to you deploy to and where not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 What you consider an area for action, and what not (sufficient public health emergencies)</a:t>
          </a:r>
        </a:p>
      </dsp:txBody>
      <dsp:txXfrm>
        <a:off x="5454" y="2549173"/>
        <a:ext cx="3348131" cy="1719899"/>
      </dsp:txXfrm>
    </dsp:sp>
    <dsp:sp modelId="{3AC79612-DAB9-4868-88FA-57590101A680}">
      <dsp:nvSpPr>
        <dsp:cNvPr id="0" name=""/>
        <dsp:cNvSpPr/>
      </dsp:nvSpPr>
      <dsp:spPr>
        <a:xfrm>
          <a:off x="3725601" y="1144079"/>
          <a:ext cx="3348131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6D36A-9A56-408D-8E13-666684AD9CDF}">
      <dsp:nvSpPr>
        <dsp:cNvPr id="0" name=""/>
        <dsp:cNvSpPr/>
      </dsp:nvSpPr>
      <dsp:spPr>
        <a:xfrm>
          <a:off x="7163016" y="1019040"/>
          <a:ext cx="171126" cy="321619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2EA1F-75CC-42BC-88AE-32399E80A480}">
      <dsp:nvSpPr>
        <dsp:cNvPr id="0" name=""/>
        <dsp:cNvSpPr/>
      </dsp:nvSpPr>
      <dsp:spPr>
        <a:xfrm>
          <a:off x="4595619" y="340067"/>
          <a:ext cx="1608095" cy="1608095"/>
        </a:xfrm>
        <a:prstGeom prst="ellipse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accent1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403" tIns="62403" rIns="62403" bIns="62403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2</a:t>
          </a:r>
        </a:p>
      </dsp:txBody>
      <dsp:txXfrm>
        <a:off x="4831119" y="575567"/>
        <a:ext cx="1137095" cy="1137095"/>
      </dsp:txXfrm>
    </dsp:sp>
    <dsp:sp modelId="{0A99B64E-46C0-4874-BAA4-31A8BC450B7E}">
      <dsp:nvSpPr>
        <dsp:cNvPr id="0" name=""/>
        <dsp:cNvSpPr/>
      </dsp:nvSpPr>
      <dsp:spPr>
        <a:xfrm>
          <a:off x="3725601" y="2120301"/>
          <a:ext cx="3348131" cy="214987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104" tIns="165100" rIns="264104" bIns="1651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Context specific needs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 dirty="0"/>
            <a:t>- Country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 dirty="0"/>
            <a:t>- Type of outbreak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 dirty="0"/>
            <a:t>- Type of expertise required</a:t>
          </a:r>
          <a:endParaRPr lang="en-US" sz="1700" b="0" kern="1200" dirty="0"/>
        </a:p>
      </dsp:txBody>
      <dsp:txXfrm>
        <a:off x="3725601" y="2550276"/>
        <a:ext cx="3348131" cy="1719899"/>
      </dsp:txXfrm>
    </dsp:sp>
    <dsp:sp modelId="{4539E3F0-2F86-4E47-A60C-663A3E0769FF}">
      <dsp:nvSpPr>
        <dsp:cNvPr id="0" name=""/>
        <dsp:cNvSpPr/>
      </dsp:nvSpPr>
      <dsp:spPr>
        <a:xfrm>
          <a:off x="7445747" y="1144079"/>
          <a:ext cx="1674065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1A750-F2EF-41DB-8824-FCF61B6052AC}">
      <dsp:nvSpPr>
        <dsp:cNvPr id="0" name=""/>
        <dsp:cNvSpPr/>
      </dsp:nvSpPr>
      <dsp:spPr>
        <a:xfrm>
          <a:off x="8309727" y="334028"/>
          <a:ext cx="1620172" cy="1620172"/>
        </a:xfrm>
        <a:prstGeom prst="ellipse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72" tIns="62872" rIns="62872" bIns="62872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3</a:t>
          </a:r>
        </a:p>
      </dsp:txBody>
      <dsp:txXfrm>
        <a:off x="8546996" y="571297"/>
        <a:ext cx="1145634" cy="1145634"/>
      </dsp:txXfrm>
    </dsp:sp>
    <dsp:sp modelId="{F08AB690-04EF-4DB6-96C8-97338A9E56A2}">
      <dsp:nvSpPr>
        <dsp:cNvPr id="0" name=""/>
        <dsp:cNvSpPr/>
      </dsp:nvSpPr>
      <dsp:spPr>
        <a:xfrm>
          <a:off x="7445747" y="2120301"/>
          <a:ext cx="3348131" cy="214987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104" tIns="165100" rIns="264104" bIns="1651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1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1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Common denominators</a:t>
          </a:r>
        </a:p>
      </dsp:txBody>
      <dsp:txXfrm>
        <a:off x="7445747" y="2550276"/>
        <a:ext cx="3348131" cy="17198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6A5E8-8395-4F1E-8434-ADA6604A9EA0}">
      <dsp:nvSpPr>
        <dsp:cNvPr id="0" name=""/>
        <dsp:cNvSpPr/>
      </dsp:nvSpPr>
      <dsp:spPr>
        <a:xfrm>
          <a:off x="0" y="349075"/>
          <a:ext cx="6089650" cy="1173133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99.5% of the outbreaks/emergencies are </a:t>
          </a:r>
          <a:r>
            <a:rPr lang="en-GB" sz="2100" b="1" kern="1200"/>
            <a:t>not</a:t>
          </a:r>
          <a:r>
            <a:rPr lang="en-GB" sz="2100" kern="1200"/>
            <a:t> Ebola</a:t>
          </a:r>
          <a:endParaRPr lang="en-US" sz="2100" kern="1200"/>
        </a:p>
      </dsp:txBody>
      <dsp:txXfrm>
        <a:off x="57268" y="406343"/>
        <a:ext cx="5975114" cy="1058597"/>
      </dsp:txXfrm>
    </dsp:sp>
    <dsp:sp modelId="{5F673868-200F-4EF5-A0A2-F6E9E71A8582}">
      <dsp:nvSpPr>
        <dsp:cNvPr id="0" name=""/>
        <dsp:cNvSpPr/>
      </dsp:nvSpPr>
      <dsp:spPr>
        <a:xfrm>
          <a:off x="0" y="1582688"/>
          <a:ext cx="6089650" cy="1173133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63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63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63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99% of the outbreaks do </a:t>
          </a:r>
          <a:r>
            <a:rPr lang="en-GB" sz="2100" b="1" kern="1200"/>
            <a:t>not</a:t>
          </a:r>
          <a:r>
            <a:rPr lang="en-GB" sz="2100" kern="1200"/>
            <a:t> involve novel pathogens</a:t>
          </a:r>
          <a:endParaRPr lang="en-US" sz="2100" kern="1200"/>
        </a:p>
      </dsp:txBody>
      <dsp:txXfrm>
        <a:off x="57268" y="1639956"/>
        <a:ext cx="5975114" cy="1058597"/>
      </dsp:txXfrm>
    </dsp:sp>
    <dsp:sp modelId="{F1E1511C-9DD7-4582-B648-0F6CD8B9EAC0}">
      <dsp:nvSpPr>
        <dsp:cNvPr id="0" name=""/>
        <dsp:cNvSpPr/>
      </dsp:nvSpPr>
      <dsp:spPr>
        <a:xfrm>
          <a:off x="0" y="2816302"/>
          <a:ext cx="6089650" cy="1173133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27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127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127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99.3% of the outbreaks do </a:t>
          </a:r>
          <a:r>
            <a:rPr lang="en-GB" sz="2100" b="1" kern="1200"/>
            <a:t>not</a:t>
          </a:r>
          <a:r>
            <a:rPr lang="en-GB" sz="2100" kern="1200"/>
            <a:t> require novel approaches (lab, analyses, intervention)</a:t>
          </a:r>
          <a:endParaRPr lang="en-US" sz="2100" kern="1200"/>
        </a:p>
      </dsp:txBody>
      <dsp:txXfrm>
        <a:off x="57268" y="2873570"/>
        <a:ext cx="5975114" cy="1058597"/>
      </dsp:txXfrm>
    </dsp:sp>
    <dsp:sp modelId="{EBB703B3-6C1E-4A32-A492-BEDECF456212}">
      <dsp:nvSpPr>
        <dsp:cNvPr id="0" name=""/>
        <dsp:cNvSpPr/>
      </dsp:nvSpPr>
      <dsp:spPr>
        <a:xfrm>
          <a:off x="0" y="4049916"/>
          <a:ext cx="6089650" cy="1173133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90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190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190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99% of outbreaks require basic tools to target the operational response; This is not done consistently and efficient at the moment (we can gain a lot here) </a:t>
          </a:r>
          <a:endParaRPr lang="en-US" sz="2100" kern="1200"/>
        </a:p>
      </dsp:txBody>
      <dsp:txXfrm>
        <a:off x="57268" y="4107184"/>
        <a:ext cx="5975114" cy="10585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ED26B-11C7-498B-9D75-BB80F0CCBF2E}">
      <dsp:nvSpPr>
        <dsp:cNvPr id="0" name=""/>
        <dsp:cNvSpPr/>
      </dsp:nvSpPr>
      <dsp:spPr>
        <a:xfrm>
          <a:off x="0" y="50602"/>
          <a:ext cx="6089650" cy="103428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Complex settings (Conflict, Mass-displacement)</a:t>
          </a:r>
          <a:endParaRPr lang="en-US" sz="2600" kern="1200"/>
        </a:p>
      </dsp:txBody>
      <dsp:txXfrm>
        <a:off x="50489" y="101091"/>
        <a:ext cx="5988672" cy="933302"/>
      </dsp:txXfrm>
    </dsp:sp>
    <dsp:sp modelId="{48594E8B-7425-4D92-AF0D-76FE8635980E}">
      <dsp:nvSpPr>
        <dsp:cNvPr id="0" name=""/>
        <dsp:cNvSpPr/>
      </dsp:nvSpPr>
      <dsp:spPr>
        <a:xfrm>
          <a:off x="0" y="1159762"/>
          <a:ext cx="6089650" cy="103428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143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143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143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More FETPs</a:t>
          </a:r>
          <a:endParaRPr lang="en-US" sz="2600" kern="1200"/>
        </a:p>
      </dsp:txBody>
      <dsp:txXfrm>
        <a:off x="50489" y="1210251"/>
        <a:ext cx="5988672" cy="933302"/>
      </dsp:txXfrm>
    </dsp:sp>
    <dsp:sp modelId="{A8EF12C0-7A4E-4F43-BC39-6A1566C9CD7B}">
      <dsp:nvSpPr>
        <dsp:cNvPr id="0" name=""/>
        <dsp:cNvSpPr/>
      </dsp:nvSpPr>
      <dsp:spPr>
        <a:xfrm>
          <a:off x="0" y="2268922"/>
          <a:ext cx="6089650" cy="103428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287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287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287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More organisations with deployment capacity</a:t>
          </a:r>
          <a:endParaRPr lang="en-US" sz="2600" kern="1200"/>
        </a:p>
      </dsp:txBody>
      <dsp:txXfrm>
        <a:off x="50489" y="2319411"/>
        <a:ext cx="5988672" cy="933302"/>
      </dsp:txXfrm>
    </dsp:sp>
    <dsp:sp modelId="{5DBA643D-80EE-4262-90D0-375549F5B386}">
      <dsp:nvSpPr>
        <dsp:cNvPr id="0" name=""/>
        <dsp:cNvSpPr/>
      </dsp:nvSpPr>
      <dsp:spPr>
        <a:xfrm>
          <a:off x="0" y="3378082"/>
          <a:ext cx="6089650" cy="103428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287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287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287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Lot of heterogeneity </a:t>
          </a:r>
          <a:endParaRPr lang="en-US" sz="2600" kern="1200"/>
        </a:p>
      </dsp:txBody>
      <dsp:txXfrm>
        <a:off x="50489" y="3428571"/>
        <a:ext cx="5988672" cy="933302"/>
      </dsp:txXfrm>
    </dsp:sp>
    <dsp:sp modelId="{A04C466C-EC9E-4707-A074-5C5862CB3427}">
      <dsp:nvSpPr>
        <dsp:cNvPr id="0" name=""/>
        <dsp:cNvSpPr/>
      </dsp:nvSpPr>
      <dsp:spPr>
        <a:xfrm>
          <a:off x="0" y="4487242"/>
          <a:ext cx="6089650" cy="103428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143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143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143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/>
            <a:t>Further unification of methods </a:t>
          </a:r>
          <a:endParaRPr lang="en-US" sz="2600" b="1" kern="1200" dirty="0"/>
        </a:p>
      </dsp:txBody>
      <dsp:txXfrm>
        <a:off x="50489" y="4537731"/>
        <a:ext cx="5988672" cy="9333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0444D-0F7D-4DF4-A115-A83FD32A30B4}">
      <dsp:nvSpPr>
        <dsp:cNvPr id="0" name=""/>
        <dsp:cNvSpPr/>
      </dsp:nvSpPr>
      <dsp:spPr>
        <a:xfrm>
          <a:off x="0" y="773752"/>
          <a:ext cx="6089650" cy="115362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What is the goal of the operational response?</a:t>
          </a:r>
          <a:endParaRPr lang="en-US" sz="2900" kern="1200" dirty="0"/>
        </a:p>
      </dsp:txBody>
      <dsp:txXfrm>
        <a:off x="56315" y="830067"/>
        <a:ext cx="5977020" cy="1040990"/>
      </dsp:txXfrm>
    </dsp:sp>
    <dsp:sp modelId="{69152D70-3E23-43A8-B844-4888EB2D116F}">
      <dsp:nvSpPr>
        <dsp:cNvPr id="0" name=""/>
        <dsp:cNvSpPr/>
      </dsp:nvSpPr>
      <dsp:spPr>
        <a:xfrm>
          <a:off x="0" y="1927372"/>
          <a:ext cx="6089650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34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dirty="0"/>
            <a:t>Reduce mortality/morbidity (trauma) caused by a pathogen/event </a:t>
          </a:r>
          <a:endParaRPr lang="en-US" sz="1600" kern="1200" dirty="0"/>
        </a:p>
      </dsp:txBody>
      <dsp:txXfrm>
        <a:off x="0" y="1927372"/>
        <a:ext cx="6089650" cy="480240"/>
      </dsp:txXfrm>
    </dsp:sp>
    <dsp:sp modelId="{80A4908B-7D18-4CAE-A247-A4EDFEB6E71E}">
      <dsp:nvSpPr>
        <dsp:cNvPr id="0" name=""/>
        <dsp:cNvSpPr/>
      </dsp:nvSpPr>
      <dsp:spPr>
        <a:xfrm>
          <a:off x="0" y="2407612"/>
          <a:ext cx="6089650" cy="115362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What (type of) questions do we need to answer? (data requirements?)</a:t>
          </a:r>
          <a:endParaRPr lang="en-US" sz="2900" kern="1200" dirty="0"/>
        </a:p>
      </dsp:txBody>
      <dsp:txXfrm>
        <a:off x="56315" y="2463927"/>
        <a:ext cx="5977020" cy="1040990"/>
      </dsp:txXfrm>
    </dsp:sp>
    <dsp:sp modelId="{179805F0-7597-446D-B5C3-032C8CF1FDF1}">
      <dsp:nvSpPr>
        <dsp:cNvPr id="0" name=""/>
        <dsp:cNvSpPr/>
      </dsp:nvSpPr>
      <dsp:spPr>
        <a:xfrm>
          <a:off x="0" y="3644752"/>
          <a:ext cx="6089650" cy="115362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What tools do we need to answer these questions? </a:t>
          </a:r>
          <a:endParaRPr lang="en-US" sz="2900" kern="1200"/>
        </a:p>
      </dsp:txBody>
      <dsp:txXfrm>
        <a:off x="56315" y="3701067"/>
        <a:ext cx="5977020" cy="10409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E184A-14EC-4198-9317-A14B72ACD406}">
      <dsp:nvSpPr>
        <dsp:cNvPr id="0" name=""/>
        <dsp:cNvSpPr/>
      </dsp:nvSpPr>
      <dsp:spPr>
        <a:xfrm>
          <a:off x="0" y="0"/>
          <a:ext cx="3212490" cy="350675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58" tIns="330200" rIns="250458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Loads of Islands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Desk - Epidemiologists 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Field – Epidemiologists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Mathematical modellers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Microbiologists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others</a:t>
          </a:r>
          <a:endParaRPr lang="en-US" sz="1300" kern="1200" dirty="0"/>
        </a:p>
      </dsp:txBody>
      <dsp:txXfrm>
        <a:off x="0" y="1332565"/>
        <a:ext cx="3212490" cy="2104050"/>
      </dsp:txXfrm>
    </dsp:sp>
    <dsp:sp modelId="{EF03BCE5-58CE-454A-9F8A-D0ACF77FBC88}">
      <dsp:nvSpPr>
        <dsp:cNvPr id="0" name=""/>
        <dsp:cNvSpPr/>
      </dsp:nvSpPr>
      <dsp:spPr>
        <a:xfrm>
          <a:off x="1080232" y="350674"/>
          <a:ext cx="1052025" cy="105202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020" tIns="12700" rIns="8202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34297" y="504739"/>
        <a:ext cx="743895" cy="743895"/>
      </dsp:txXfrm>
    </dsp:sp>
    <dsp:sp modelId="{52AB713D-6BEC-492F-8637-6F71D785DF83}">
      <dsp:nvSpPr>
        <dsp:cNvPr id="0" name=""/>
        <dsp:cNvSpPr/>
      </dsp:nvSpPr>
      <dsp:spPr>
        <a:xfrm>
          <a:off x="0" y="3506678"/>
          <a:ext cx="3212490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807821-FEEA-45AE-9D6E-73938DAEB448}">
      <dsp:nvSpPr>
        <dsp:cNvPr id="0" name=""/>
        <dsp:cNvSpPr/>
      </dsp:nvSpPr>
      <dsp:spPr>
        <a:xfrm>
          <a:off x="3533740" y="0"/>
          <a:ext cx="3212490" cy="350675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58" tIns="330200" rIns="250458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Too much differentiation in methodologies (including validation of packages)</a:t>
          </a:r>
          <a:endParaRPr lang="en-US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hard to compare data</a:t>
          </a:r>
          <a:endParaRPr lang="en-US" sz="1300" kern="1200" dirty="0"/>
        </a:p>
      </dsp:txBody>
      <dsp:txXfrm>
        <a:off x="3533740" y="1332565"/>
        <a:ext cx="3212490" cy="2104050"/>
      </dsp:txXfrm>
    </dsp:sp>
    <dsp:sp modelId="{FCC57D5C-57B2-46C4-949C-972EC2BDB7C0}">
      <dsp:nvSpPr>
        <dsp:cNvPr id="0" name=""/>
        <dsp:cNvSpPr/>
      </dsp:nvSpPr>
      <dsp:spPr>
        <a:xfrm>
          <a:off x="4613972" y="350674"/>
          <a:ext cx="1052025" cy="105202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020" tIns="12700" rIns="8202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768037" y="504739"/>
        <a:ext cx="743895" cy="743895"/>
      </dsp:txXfrm>
    </dsp:sp>
    <dsp:sp modelId="{3296694F-50FA-478C-8407-31AF1C66B5F1}">
      <dsp:nvSpPr>
        <dsp:cNvPr id="0" name=""/>
        <dsp:cNvSpPr/>
      </dsp:nvSpPr>
      <dsp:spPr>
        <a:xfrm>
          <a:off x="3533740" y="3506678"/>
          <a:ext cx="3212490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D303C-7E3B-4999-85E6-13D1AAA2F954}">
      <dsp:nvSpPr>
        <dsp:cNvPr id="0" name=""/>
        <dsp:cNvSpPr/>
      </dsp:nvSpPr>
      <dsp:spPr>
        <a:xfrm>
          <a:off x="7067480" y="0"/>
          <a:ext cx="3212490" cy="350675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58" tIns="330200" rIns="250458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R has a lot of potential but a very steep learning curve to generate understandable output</a:t>
          </a:r>
          <a:endParaRPr lang="en-US" sz="1700" kern="1200" dirty="0"/>
        </a:p>
      </dsp:txBody>
      <dsp:txXfrm>
        <a:off x="7067480" y="1332565"/>
        <a:ext cx="3212490" cy="2104050"/>
      </dsp:txXfrm>
    </dsp:sp>
    <dsp:sp modelId="{DDC25B0D-41D3-4B88-BEC8-185258DB086D}">
      <dsp:nvSpPr>
        <dsp:cNvPr id="0" name=""/>
        <dsp:cNvSpPr/>
      </dsp:nvSpPr>
      <dsp:spPr>
        <a:xfrm>
          <a:off x="8147713" y="350674"/>
          <a:ext cx="1052025" cy="105202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020" tIns="12700" rIns="8202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301778" y="504739"/>
        <a:ext cx="743895" cy="743895"/>
      </dsp:txXfrm>
    </dsp:sp>
    <dsp:sp modelId="{9F88C1FB-8D92-4EAC-8AE3-C350A2D2C4E1}">
      <dsp:nvSpPr>
        <dsp:cNvPr id="0" name=""/>
        <dsp:cNvSpPr/>
      </dsp:nvSpPr>
      <dsp:spPr>
        <a:xfrm>
          <a:off x="7067480" y="3506678"/>
          <a:ext cx="3212490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96E83-4E46-44AC-8B4E-BA64039BEF4F}">
      <dsp:nvSpPr>
        <dsp:cNvPr id="0" name=""/>
        <dsp:cNvSpPr/>
      </dsp:nvSpPr>
      <dsp:spPr>
        <a:xfrm>
          <a:off x="147875" y="1337"/>
          <a:ext cx="3193702" cy="19162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>
              <a:solidFill>
                <a:schemeClr val="bg1"/>
              </a:solidFill>
            </a:rPr>
            <a:t>Data cleaning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dictionaries, entry matching/merging</a:t>
          </a:r>
          <a:endParaRPr lang="en-US" sz="2700" kern="1200" dirty="0"/>
        </a:p>
      </dsp:txBody>
      <dsp:txXfrm>
        <a:off x="147875" y="1337"/>
        <a:ext cx="3193702" cy="1916221"/>
      </dsp:txXfrm>
    </dsp:sp>
    <dsp:sp modelId="{7E602DFA-983F-4BBE-A4B3-53EF207D0D76}">
      <dsp:nvSpPr>
        <dsp:cNvPr id="0" name=""/>
        <dsp:cNvSpPr/>
      </dsp:nvSpPr>
      <dsp:spPr>
        <a:xfrm>
          <a:off x="3660948" y="1337"/>
          <a:ext cx="3193702" cy="1916221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kern="1200" dirty="0">
              <a:solidFill>
                <a:schemeClr val="bg1"/>
              </a:solidFill>
            </a:rPr>
            <a:t>Graphics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case incidence in space and time, contact tracing</a:t>
          </a:r>
          <a:endParaRPr lang="en-US" sz="2900" kern="1200" dirty="0"/>
        </a:p>
      </dsp:txBody>
      <dsp:txXfrm>
        <a:off x="3660948" y="1337"/>
        <a:ext cx="3193702" cy="1916221"/>
      </dsp:txXfrm>
    </dsp:sp>
    <dsp:sp modelId="{A1C36DC4-97D7-4734-ABB5-F5D9DF512177}">
      <dsp:nvSpPr>
        <dsp:cNvPr id="0" name=""/>
        <dsp:cNvSpPr/>
      </dsp:nvSpPr>
      <dsp:spPr>
        <a:xfrm>
          <a:off x="7174021" y="1337"/>
          <a:ext cx="3193702" cy="1916221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>
              <a:solidFill>
                <a:schemeClr val="bg1"/>
              </a:solidFill>
            </a:rPr>
            <a:t>Parameter estimation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key delays, transmissibility</a:t>
          </a:r>
          <a:endParaRPr lang="en-US" sz="2700" kern="1200" dirty="0"/>
        </a:p>
      </dsp:txBody>
      <dsp:txXfrm>
        <a:off x="7174021" y="1337"/>
        <a:ext cx="3193702" cy="1916221"/>
      </dsp:txXfrm>
    </dsp:sp>
    <dsp:sp modelId="{95ABFA7B-276C-40B0-BC51-71FFA9BD79A3}">
      <dsp:nvSpPr>
        <dsp:cNvPr id="0" name=""/>
        <dsp:cNvSpPr/>
      </dsp:nvSpPr>
      <dsp:spPr>
        <a:xfrm>
          <a:off x="147875" y="2236929"/>
          <a:ext cx="3193702" cy="1916221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>
              <a:solidFill>
                <a:schemeClr val="bg1"/>
              </a:solidFill>
            </a:rPr>
            <a:t>Estimate / test CFR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/>
            <a:t> </a:t>
          </a:r>
          <a:r>
            <a:rPr lang="en-GB" sz="2700" kern="1200" dirty="0"/>
            <a:t>gender, health care workers, treatments</a:t>
          </a:r>
          <a:endParaRPr lang="en-US" sz="2700" kern="1200" dirty="0"/>
        </a:p>
      </dsp:txBody>
      <dsp:txXfrm>
        <a:off x="147875" y="2236929"/>
        <a:ext cx="3193702" cy="1916221"/>
      </dsp:txXfrm>
    </dsp:sp>
    <dsp:sp modelId="{E11534BD-1D4A-4F3B-B6A4-780880DF0D9A}">
      <dsp:nvSpPr>
        <dsp:cNvPr id="0" name=""/>
        <dsp:cNvSpPr/>
      </dsp:nvSpPr>
      <dsp:spPr>
        <a:xfrm>
          <a:off x="3660948" y="2236929"/>
          <a:ext cx="3193702" cy="1916221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>
              <a:solidFill>
                <a:schemeClr val="bg1"/>
              </a:solidFill>
            </a:rPr>
            <a:t>Predictions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/>
            <a:t> </a:t>
          </a:r>
          <a:r>
            <a:rPr lang="en-GB" sz="2700" kern="1200" dirty="0"/>
            <a:t>case incidence, mortality, evaluate interventions</a:t>
          </a:r>
          <a:endParaRPr lang="en-US" sz="2700" kern="1200" dirty="0"/>
        </a:p>
      </dsp:txBody>
      <dsp:txXfrm>
        <a:off x="3660948" y="2236929"/>
        <a:ext cx="3193702" cy="1916221"/>
      </dsp:txXfrm>
    </dsp:sp>
    <dsp:sp modelId="{95077A50-2AD6-4D79-8D78-378AC2622B73}">
      <dsp:nvSpPr>
        <dsp:cNvPr id="0" name=""/>
        <dsp:cNvSpPr/>
      </dsp:nvSpPr>
      <dsp:spPr>
        <a:xfrm>
          <a:off x="7174021" y="2236929"/>
          <a:ext cx="3193702" cy="191622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>
              <a:solidFill>
                <a:schemeClr val="bg1"/>
              </a:solidFill>
            </a:rPr>
            <a:t>Consistent reporting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(semi-) automated situation reports</a:t>
          </a:r>
          <a:endParaRPr lang="en-US" sz="2700" kern="1200" dirty="0"/>
        </a:p>
      </dsp:txBody>
      <dsp:txXfrm>
        <a:off x="7174021" y="2236929"/>
        <a:ext cx="3193702" cy="1916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D98E-09ED-43FD-BF38-8B0D3146C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DFB719-B12B-44D9-9F66-A5702E819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EB030-000A-44A4-A440-50C84165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6026-94F8-4472-AE67-50435AE80258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AA677-198D-4BF1-8340-A43FFB10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BBEC4-C7D5-498F-8D6C-750C1355A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C11E-158C-4FC4-8FFC-6E1422135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32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EFA5E-67B7-4BE4-B3F9-475C2EA5D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A12B23-A6E1-483C-9096-B9783F0C3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ED616-258C-4E24-9AE8-AACF53E01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6026-94F8-4472-AE67-50435AE80258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7052C-9647-4E2D-B968-D2235C71C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F8C5-F4F9-4645-9E39-57F6AA4B6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C11E-158C-4FC4-8FFC-6E1422135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034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B26B3B-61CB-41A6-835E-F0FE2B3293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C2031-7772-46E8-BDD4-80ADF9AC9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80045-B4F5-4E6D-90FD-B5C73BC5D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6026-94F8-4472-AE67-50435AE80258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19E87-4541-4247-A1EE-EF0C6CA85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CAF12-C330-4756-897C-CE411037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C11E-158C-4FC4-8FFC-6E1422135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13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F5C4-A6A9-4C0A-AAD5-EC4FD752D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A1A7D-68F9-4C6D-9284-9F5489DFD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39464-94D2-4543-8B51-B743D5221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6026-94F8-4472-AE67-50435AE80258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879B8-6FD2-4C9B-8307-7FE145932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A5B5C-7848-446E-95AB-BE79EC2D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C11E-158C-4FC4-8FFC-6E1422135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27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182A6-2A88-42B4-90B5-CA166FBC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2DC9F-332E-4522-AA5E-023CBA987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DF273-FB7D-4BEA-823F-7A3ECEE6C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6026-94F8-4472-AE67-50435AE80258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13756-E0C2-475B-BDB6-2C7A1ED20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BD1BD-8164-4F06-9D78-165DE14A6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C11E-158C-4FC4-8FFC-6E1422135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84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5F494-A58E-4A7D-B24A-4996C9A8D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CA015-7BF1-44A8-BF70-D3823690C0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C48B7-7CE4-4BFE-9DCA-6E118A6CC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4C091-3183-4ABB-986D-F3FAA4FF5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6026-94F8-4472-AE67-50435AE80258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7DE75-B669-4669-8DF9-82FDD22A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44CEF8-CB1F-4673-A149-3F4F60AA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C11E-158C-4FC4-8FFC-6E1422135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61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01B7A-3260-4B1B-AD68-DAB10E1B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4CB47-9810-44A0-9E1E-E4BA579D1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9FC35-FBD5-4790-9C04-21DC8FA10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3059E9-B71F-4259-B4D7-1230742A17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A9310B-8DF5-4785-A982-47DE0C022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53FB23-6CA5-4DB8-A7E3-F54C9CB36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6026-94F8-4472-AE67-50435AE80258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0A5182-F786-4F17-BF67-FCC2F9450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5AEB77-DB5E-4C61-8468-EE33E0CCE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C11E-158C-4FC4-8FFC-6E1422135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61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E41B2-69ED-4C02-839F-C09E87658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4CBD0C-7B8B-4249-9A02-8DEC122E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6026-94F8-4472-AE67-50435AE80258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A9163E-5D65-4C0E-BF32-1A933838C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249F6-B312-44E4-96EB-7C38674AA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C11E-158C-4FC4-8FFC-6E1422135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51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A9AE9C-A352-4A6D-A779-334434FE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6026-94F8-4472-AE67-50435AE80258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C3E6A4-B713-499D-8249-8F5E5A073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33DBB-B455-4EC0-AA5C-66DBF4142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C11E-158C-4FC4-8FFC-6E1422135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115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EA209-05AA-400A-8FB2-109A6F781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EC8BD-4575-4CDA-90B9-C5D17A268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C66E06-C501-45E5-A6DF-DCC691B81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9B66A-F0EE-40D4-B232-C43C7747E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6026-94F8-4472-AE67-50435AE80258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9B9F2B-C478-4D6F-9CF2-5B030EA28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9C28A-2E48-4074-8343-79A03C5B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C11E-158C-4FC4-8FFC-6E1422135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79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CB8D-2D27-465B-8CAA-9C37CF29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84CB48-241E-4CB6-AC00-DE337CE2AA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DBF13B-AE6E-4D02-96B5-CE566F6D7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5AC37D-12B5-46AF-95F6-3FCC65B57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6026-94F8-4472-AE67-50435AE80258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3BBD5-F586-4CB1-95EB-F7CE4E154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D8AFA-8657-4918-A9CE-E66F032FF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C11E-158C-4FC4-8FFC-6E1422135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61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8272FB-5C26-4ADB-9217-E1B2A0909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7E21C-9B5B-4B7B-AC41-BCE3BF99D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632AA-B200-45C6-8DAB-91CA1BAF25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86026-94F8-4472-AE67-50435AE80258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E16FF-6D21-4A27-BBC5-5AA981F6B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28227-78DB-44B7-B9B0-9CD420B1A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3C11E-158C-4FC4-8FFC-6E1422135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15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tiff"/><Relationship Id="rId7" Type="http://schemas.openxmlformats.org/officeDocument/2006/relationships/image" Target="../media/image15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tiff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A0576B0-CD8C-4661-95C8-A9F2CE7CDD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712" y="-3324"/>
            <a:ext cx="4724288" cy="6861324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FF60E2B-3919-423C-B1FF-56CDE66811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712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RECON logo">
            <a:extLst>
              <a:ext uri="{FF2B5EF4-FFF2-40B4-BE49-F238E27FC236}">
                <a16:creationId xmlns:a16="http://schemas.microsoft.com/office/drawing/2014/main" id="{83E5E346-EF0C-487F-883A-ADFAC875E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483" y="4715314"/>
            <a:ext cx="4220178" cy="114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8ABA5D6-6E42-46EA-82B7-84D8EB8C582A}"/>
              </a:ext>
            </a:extLst>
          </p:cNvPr>
          <p:cNvSpPr/>
          <p:nvPr/>
        </p:nvSpPr>
        <p:spPr>
          <a:xfrm>
            <a:off x="162525" y="107101"/>
            <a:ext cx="75868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The current challenges with data analyses tools and training for Field-epidemiologists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EB6CE6-DEDC-4528-B5F6-CDC4D1FC0E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917998"/>
            <a:ext cx="1339128" cy="14990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681176-19C3-4608-9DA5-466D8615C7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2095" y="5441345"/>
            <a:ext cx="1920288" cy="1416655"/>
          </a:xfrm>
          <a:prstGeom prst="rect">
            <a:avLst/>
          </a:prstGeom>
        </p:spPr>
      </p:pic>
      <p:pic>
        <p:nvPicPr>
          <p:cNvPr id="13" name="Picture 2" descr="C:\Users\madlive\Desktop\ASHTM 2012\Presentation Amrish\Prevalance map.tif">
            <a:extLst>
              <a:ext uri="{FF2B5EF4-FFF2-40B4-BE49-F238E27FC236}">
                <a16:creationId xmlns:a16="http://schemas.microsoft.com/office/drawing/2014/main" id="{09DE04B6-8595-47A2-A43C-4BD4C5F1ED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9601" y="3966496"/>
            <a:ext cx="2262114" cy="132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E74341-D0EE-4FCB-B759-D68C272731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434553"/>
            <a:ext cx="1863587" cy="139193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30970CF-207A-48B8-A84C-16C9C590AB3B}"/>
              </a:ext>
            </a:extLst>
          </p:cNvPr>
          <p:cNvSpPr/>
          <p:nvPr/>
        </p:nvSpPr>
        <p:spPr>
          <a:xfrm>
            <a:off x="7649948" y="507210"/>
            <a:ext cx="44432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2"/>
                </a:solidFill>
              </a:rPr>
              <a:t>can we jointly propose a way forward?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4562818-D066-4C8E-9002-BF15C8A6A3B7}"/>
              </a:ext>
            </a:extLst>
          </p:cNvPr>
          <p:cNvCxnSpPr>
            <a:cxnSpLocks/>
          </p:cNvCxnSpPr>
          <p:nvPr/>
        </p:nvCxnSpPr>
        <p:spPr>
          <a:xfrm flipH="1">
            <a:off x="1868058" y="5415329"/>
            <a:ext cx="15407" cy="141751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320E3-5B2B-42B6-8E31-A3FBC2FD9E07}"/>
              </a:ext>
            </a:extLst>
          </p:cNvPr>
          <p:cNvCxnSpPr>
            <a:cxnSpLocks/>
          </p:cNvCxnSpPr>
          <p:nvPr/>
        </p:nvCxnSpPr>
        <p:spPr>
          <a:xfrm flipH="1">
            <a:off x="1334587" y="3878874"/>
            <a:ext cx="21483" cy="153731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6479CB51-EEA3-4F28-9220-E135C07F317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1900" y="3909853"/>
            <a:ext cx="2143542" cy="15314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330F995-75F0-4C84-8EA1-6E7732AF5E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3310" y="5415329"/>
            <a:ext cx="1803828" cy="13965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11D616-14A3-40D6-8185-E297E2C00DF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7026" y="3905377"/>
            <a:ext cx="1775524" cy="14797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C7B4695-6D15-49DA-ACA4-56DF9587678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1900" y="5482252"/>
            <a:ext cx="1837566" cy="134423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8E0330C-77F6-4A8F-B549-22B542052051}"/>
              </a:ext>
            </a:extLst>
          </p:cNvPr>
          <p:cNvCxnSpPr>
            <a:cxnSpLocks/>
          </p:cNvCxnSpPr>
          <p:nvPr/>
        </p:nvCxnSpPr>
        <p:spPr>
          <a:xfrm flipV="1">
            <a:off x="-4970" y="6826491"/>
            <a:ext cx="7472682" cy="3150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6B5C10-5C16-4CE7-B5F6-7F10E1EE3D2D}"/>
              </a:ext>
            </a:extLst>
          </p:cNvPr>
          <p:cNvCxnSpPr>
            <a:cxnSpLocks/>
          </p:cNvCxnSpPr>
          <p:nvPr/>
        </p:nvCxnSpPr>
        <p:spPr>
          <a:xfrm>
            <a:off x="0" y="5416189"/>
            <a:ext cx="746771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C089B54-259E-4FBD-B6F6-FBC67F4FB68F}"/>
              </a:ext>
            </a:extLst>
          </p:cNvPr>
          <p:cNvCxnSpPr>
            <a:cxnSpLocks/>
          </p:cNvCxnSpPr>
          <p:nvPr/>
        </p:nvCxnSpPr>
        <p:spPr>
          <a:xfrm flipH="1">
            <a:off x="3742383" y="3878874"/>
            <a:ext cx="8943" cy="297912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7428EF-FBC4-490E-ACCF-CA25EC8D16BE}"/>
              </a:ext>
            </a:extLst>
          </p:cNvPr>
          <p:cNvCxnSpPr>
            <a:cxnSpLocks/>
          </p:cNvCxnSpPr>
          <p:nvPr/>
        </p:nvCxnSpPr>
        <p:spPr>
          <a:xfrm>
            <a:off x="-19220" y="3905377"/>
            <a:ext cx="748693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E48585-8E01-476F-9C23-425EA741A40B}"/>
              </a:ext>
            </a:extLst>
          </p:cNvPr>
          <p:cNvCxnSpPr>
            <a:cxnSpLocks/>
          </p:cNvCxnSpPr>
          <p:nvPr/>
        </p:nvCxnSpPr>
        <p:spPr>
          <a:xfrm flipH="1">
            <a:off x="5634367" y="3872243"/>
            <a:ext cx="8943" cy="297912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D6A60AD-C2BB-47E1-889E-CEFB6CA539A5}"/>
              </a:ext>
            </a:extLst>
          </p:cNvPr>
          <p:cNvCxnSpPr>
            <a:cxnSpLocks/>
          </p:cNvCxnSpPr>
          <p:nvPr/>
        </p:nvCxnSpPr>
        <p:spPr>
          <a:xfrm flipH="1">
            <a:off x="7441140" y="3886819"/>
            <a:ext cx="21961" cy="297118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E5861D2-2555-4AF5-B469-BC7E172C4BFD}"/>
              </a:ext>
            </a:extLst>
          </p:cNvPr>
          <p:cNvSpPr txBox="1"/>
          <p:nvPr/>
        </p:nvSpPr>
        <p:spPr>
          <a:xfrm>
            <a:off x="5763927" y="3469983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Amrish Baidjoe</a:t>
            </a:r>
          </a:p>
        </p:txBody>
      </p:sp>
    </p:spTree>
    <p:extLst>
      <p:ext uri="{BB962C8B-B14F-4D97-AF65-F5344CB8AC3E}">
        <p14:creationId xmlns:p14="http://schemas.microsoft.com/office/powerpoint/2010/main" val="954785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2" descr="Image result for batman and batgirl">
            <a:extLst>
              <a:ext uri="{FF2B5EF4-FFF2-40B4-BE49-F238E27FC236}">
                <a16:creationId xmlns:a16="http://schemas.microsoft.com/office/drawing/2014/main" id="{C5224E4C-F97A-4F3A-81A0-19B4A6F927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912" y="961812"/>
            <a:ext cx="2995574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A3F824-248D-4EBA-9F25-FBC6F85F8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Detective</a:t>
            </a:r>
          </a:p>
        </p:txBody>
      </p:sp>
    </p:spTree>
    <p:extLst>
      <p:ext uri="{BB962C8B-B14F-4D97-AF65-F5344CB8AC3E}">
        <p14:creationId xmlns:p14="http://schemas.microsoft.com/office/powerpoint/2010/main" val="384426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FD54EF-8BB3-462C-97A8-7617FC2AC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GB" dirty="0"/>
              <a:t>The other side: Those who need Field-epidemiologists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5E1F72-A603-43E3-8693-00BD7A606F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878882"/>
              </p:ext>
            </p:extLst>
          </p:nvPr>
        </p:nvGraphicFramePr>
        <p:xfrm>
          <a:off x="838199" y="2022474"/>
          <a:ext cx="11171349" cy="4603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0478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D60ECE-8986-45DC-B7FE-EC7699B466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6964194-5878-40D2-8EC0-DDC58387FA5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BE606E3-45CF-4721-91CB-8D4B0DBCD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733" y="543135"/>
            <a:ext cx="3835488" cy="38354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7BCC22-90E3-4939-9CE7-E49CB048C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8830" y="-64394"/>
            <a:ext cx="6287489" cy="1974342"/>
          </a:xfrm>
        </p:spPr>
        <p:txBody>
          <a:bodyPr>
            <a:normAutofit/>
          </a:bodyPr>
          <a:lstStyle/>
          <a:p>
            <a:r>
              <a:rPr lang="en-GB" sz="4800" dirty="0"/>
              <a:t>The common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2E823-E1DE-4B69-8358-9E1A99350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67" y="2279018"/>
            <a:ext cx="5962322" cy="4514588"/>
          </a:xfrm>
        </p:spPr>
        <p:txBody>
          <a:bodyPr anchor="t">
            <a:normAutofit lnSpcReduction="10000"/>
          </a:bodyPr>
          <a:lstStyle/>
          <a:p>
            <a:r>
              <a:rPr lang="en-GB" sz="2100" dirty="0"/>
              <a:t>A good basic epidemiological skillset: </a:t>
            </a:r>
            <a:endParaRPr lang="en-GB" sz="1700" dirty="0"/>
          </a:p>
          <a:p>
            <a:pPr lvl="1"/>
            <a:r>
              <a:rPr lang="en-GB" sz="2100" dirty="0"/>
              <a:t>Basic descriptive analyses</a:t>
            </a:r>
          </a:p>
          <a:p>
            <a:pPr lvl="1"/>
            <a:r>
              <a:rPr lang="en-GB" sz="2100" dirty="0"/>
              <a:t>Risk factor analyses</a:t>
            </a:r>
          </a:p>
          <a:p>
            <a:pPr lvl="1"/>
            <a:endParaRPr lang="en-GB" sz="2100" dirty="0"/>
          </a:p>
          <a:p>
            <a:pPr lvl="1"/>
            <a:endParaRPr lang="en-GB" sz="2100" dirty="0"/>
          </a:p>
          <a:p>
            <a:r>
              <a:rPr lang="en-GB" sz="2100" dirty="0"/>
              <a:t>Understand the designations of all other actors, and communicate based on the most complete picture you can get</a:t>
            </a:r>
          </a:p>
          <a:p>
            <a:endParaRPr lang="en-GB" sz="2100" dirty="0"/>
          </a:p>
          <a:p>
            <a:r>
              <a:rPr lang="en-GB" sz="2100" b="1" dirty="0"/>
              <a:t>Understand analyses from a line list only forms a partial representation of reality </a:t>
            </a:r>
          </a:p>
          <a:p>
            <a:pPr marL="457200" lvl="1" indent="0">
              <a:buNone/>
            </a:pPr>
            <a:endParaRPr lang="en-GB" sz="1300" dirty="0"/>
          </a:p>
          <a:p>
            <a:pPr marL="457200" lvl="1" indent="0">
              <a:buNone/>
            </a:pPr>
            <a:endParaRPr lang="en-GB" sz="1300" dirty="0"/>
          </a:p>
          <a:p>
            <a:pPr marL="457200" lvl="1" indent="0">
              <a:buNone/>
            </a:pPr>
            <a:r>
              <a:rPr lang="en-GB" sz="13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6394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7BCC22-90E3-4939-9CE7-E49CB048C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On the training side; with random numbers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sz="2800" b="1" dirty="0">
                <a:solidFill>
                  <a:schemeClr val="bg1"/>
                </a:solidFill>
              </a:rPr>
              <a:t>(fake news)</a:t>
            </a:r>
            <a:endParaRPr lang="en-GB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266C12-1322-4924-BD9A-D9CC538DB5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442887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704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22A4-5F02-496E-A335-09DDE8882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Deployment capacity on the rise and new challenges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1795E3-E580-4C72-9C35-0D6CB21011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430938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5484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58E3BA-1A5A-47BE-A434-952387E51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Back to the fundament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7CBAB9F-C59B-4D91-A674-0B214E8037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475901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7150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81BC32-FF58-4898-A6B5-7B3D059BCE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14406-135F-4875-9C87-53822CB19A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21396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7020BD-3785-4628-8C5E-A4011B43EF8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39694"/>
            <a:ext cx="12192000" cy="14630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60F8FD-9BC7-4F54-8AC5-CBA5A9075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16" y="242936"/>
            <a:ext cx="10279971" cy="1362042"/>
          </a:xfrm>
        </p:spPr>
        <p:txBody>
          <a:bodyPr anchor="b"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So what are the most common problems (and why I was afraid of R)?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204840"/>
              </p:ext>
            </p:extLst>
          </p:nvPr>
        </p:nvGraphicFramePr>
        <p:xfrm>
          <a:off x="960120" y="2917149"/>
          <a:ext cx="10279971" cy="3506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8354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A9090D2-6284-4265-822E-993B7D803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060" y="1715781"/>
            <a:ext cx="3425957" cy="34259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0D717-E38F-4F99-80A3-5C5B67D23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212" y="195109"/>
            <a:ext cx="7164493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Neglected</a:t>
            </a:r>
            <a:r>
              <a:rPr lang="en-GB" dirty="0">
                <a:solidFill>
                  <a:schemeClr val="bg1"/>
                </a:solidFill>
              </a:rPr>
              <a:t> communication and dissemination of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34C79-D51F-461D-BD28-748985F03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Setting up an effective response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Bottleneck in operational responses is often not caused by lack of data/methodologies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By increasing data efficiency on all sides, we can focus on what we should be focussing on; data driven action (advocacy), solve a problem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8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60F8FD-9BC7-4F54-8AC5-CBA5A9075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GB" dirty="0"/>
              <a:t>So how does RECON aim to assist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16EE2-AA7C-4585-98CE-D6EDA69F2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Bringing people and actors closer together;</a:t>
            </a:r>
            <a:r>
              <a:rPr lang="en-GB" sz="2400" b="1" dirty="0">
                <a:sym typeface="Wingdings" panose="05000000000000000000" pitchFamily="2" charset="2"/>
              </a:rPr>
              <a:t> a consortium that jointly develops new tools and training, as close to reality as possible</a:t>
            </a:r>
          </a:p>
          <a:p>
            <a:endParaRPr lang="en-GB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2000" b="1" dirty="0"/>
              <a:t>Our packages must fulfil three key aspects:</a:t>
            </a:r>
          </a:p>
          <a:p>
            <a:r>
              <a:rPr lang="en-GB" sz="2000" b="1" i="1" dirty="0"/>
              <a:t>Efficiency</a:t>
            </a:r>
            <a:r>
              <a:rPr lang="en-GB" sz="2000" b="1" dirty="0"/>
              <a:t>: </a:t>
            </a:r>
            <a:r>
              <a:rPr lang="en-GB" sz="2000" dirty="0"/>
              <a:t>tools can be used in real time, improving situation awareness and inform intervention strategies</a:t>
            </a:r>
          </a:p>
          <a:p>
            <a:r>
              <a:rPr lang="en-GB" sz="2000" b="1" i="1" dirty="0"/>
              <a:t>Reliability</a:t>
            </a:r>
            <a:r>
              <a:rPr lang="en-GB" sz="2000" b="1" dirty="0"/>
              <a:t>: </a:t>
            </a:r>
            <a:r>
              <a:rPr lang="en-GB" sz="2000" dirty="0"/>
              <a:t>tools thoroughly and constantly tested using professional software development methods</a:t>
            </a:r>
          </a:p>
          <a:p>
            <a:r>
              <a:rPr lang="en-GB" sz="2000" b="1" i="1" dirty="0"/>
              <a:t>Accessibility</a:t>
            </a:r>
            <a:r>
              <a:rPr lang="en-GB" sz="2000" b="1" dirty="0"/>
              <a:t>: </a:t>
            </a:r>
            <a:r>
              <a:rPr lang="en-GB" sz="2000" dirty="0"/>
              <a:t>tools are free, open-source, available on virtually any platform; can be used with different levels of expertise, provide graphical user interfaces implementing the most important functionalities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87272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50C627-AD16-40B9-A2CD-362372E47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GB" dirty="0"/>
              <a:t>What do we need?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22751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4567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5547A-E96D-4656-9764-484602DA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30" y="-18822"/>
            <a:ext cx="10515600" cy="1325563"/>
          </a:xfrm>
        </p:spPr>
        <p:txBody>
          <a:bodyPr/>
          <a:lstStyle/>
          <a:p>
            <a:r>
              <a:rPr lang="en-GB" dirty="0"/>
              <a:t>What is field-epidemiology?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908F659-2520-48C5-9C6B-C0A3F097EBB2}"/>
              </a:ext>
            </a:extLst>
          </p:cNvPr>
          <p:cNvSpPr/>
          <p:nvPr/>
        </p:nvSpPr>
        <p:spPr>
          <a:xfrm>
            <a:off x="838200" y="1681301"/>
            <a:ext cx="10515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</a:rPr>
              <a:t>Field Epidemiology involves the application of epidemiologic methods to unexpected health problems when a rapid, on-site investigation is necessary for timely intervention.</a:t>
            </a:r>
            <a:r>
              <a:rPr lang="en-GB" b="1" baseline="30000" dirty="0">
                <a:solidFill>
                  <a:srgbClr val="222222"/>
                </a:solidFill>
                <a:latin typeface="Arial" panose="020B0604020202020204" pitchFamily="34" charset="0"/>
              </a:rPr>
              <a:t>1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</a:p>
          <a:p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The practice of 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</a:rPr>
              <a:t>epidemiology in the field</a:t>
            </a: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, i.e., 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</a:rPr>
              <a:t>in the community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commonly in a public health service, i.e., a 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</a:rPr>
              <a:t>unit of government </a:t>
            </a: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or a 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</a:rPr>
              <a:t>closely allied institution</a:t>
            </a: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. Field epidemiology is 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</a:rPr>
              <a:t>how epidemics and outbreaks are investigated</a:t>
            </a: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, and it is a 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</a:rPr>
              <a:t>tool for implementing measures to protect and improve the health of the public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Field epidemiologists must 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</a:rPr>
              <a:t>deal with unexpected, sometimes urgent problems that demand immediate solution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Its methods are designed to 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</a:rPr>
              <a:t>answer specific epidemiologic questions in order to plan, implement and/or evaluate public health interventions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These studies must 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</a:rPr>
              <a:t>consider the needs of those who will use the results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The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</a:rPr>
              <a:t>task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of a field epidemiologist is 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</a:rPr>
              <a:t>not complete until</a:t>
            </a: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the 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</a:rPr>
              <a:t>results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of a study have been clearly 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</a:rPr>
              <a:t>communicated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in a timely manner 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</a:rPr>
              <a:t>to those who need to know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and an 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</a:rPr>
              <a:t>intervention made to improve the health of the people.</a:t>
            </a:r>
            <a:r>
              <a:rPr lang="en-GB" b="1" baseline="30000" dirty="0">
                <a:solidFill>
                  <a:srgbClr val="222222"/>
                </a:solidFill>
                <a:latin typeface="Arial" panose="020B0604020202020204" pitchFamily="34" charset="0"/>
              </a:rPr>
              <a:t>2</a:t>
            </a:r>
            <a:endParaRPr lang="en-GB" b="1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705FA04A-C520-4456-A94E-C40A917D0893}"/>
              </a:ext>
            </a:extLst>
          </p:cNvPr>
          <p:cNvSpPr/>
          <p:nvPr/>
        </p:nvSpPr>
        <p:spPr>
          <a:xfrm>
            <a:off x="96079" y="634812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GB" sz="12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200" dirty="0"/>
              <a:t>Gregg MB, ed. Field Epidemiology. Oxford University Press. New York. 1996.</a:t>
            </a:r>
          </a:p>
          <a:p>
            <a:r>
              <a:rPr lang="en-GB" sz="1200" baseline="30000" dirty="0"/>
              <a:t>2</a:t>
            </a:r>
            <a:r>
              <a:rPr lang="en-GB" sz="1200" dirty="0"/>
              <a:t> Last JM. A Dictionary of Epidemiology. Fourth Edition. Oxford University Press. New York. 2001</a:t>
            </a:r>
          </a:p>
        </p:txBody>
      </p:sp>
    </p:spTree>
    <p:extLst>
      <p:ext uri="{BB962C8B-B14F-4D97-AF65-F5344CB8AC3E}">
        <p14:creationId xmlns:p14="http://schemas.microsoft.com/office/powerpoint/2010/main" val="3997203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3EF443E-8C2B-423B-AD0D-D784031E7B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661839"/>
            <a:ext cx="10905066" cy="55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79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A740BC-A0AA-45E0-B899-2AE9C6FE11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74EF51-C858-4BB9-97C3-D1775578712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5165C76-1BF5-4357-8E6E-7555F9D26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11536680" cy="1623312"/>
          </a:xfrm>
        </p:spPr>
        <p:txBody>
          <a:bodyPr anchor="b">
            <a:normAutofit/>
          </a:bodyPr>
          <a:lstStyle/>
          <a:p>
            <a:r>
              <a:rPr lang="en-GB" sz="3600" dirty="0"/>
              <a:t>Keeping methodologists close to reality (and showing operational people, what the possibilities are) </a:t>
            </a:r>
            <a:br>
              <a:rPr lang="en-GB" sz="3100" dirty="0"/>
            </a:br>
            <a:endParaRPr lang="en-GB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741B1-71F0-4550-882D-23B68A514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644518"/>
            <a:ext cx="10568618" cy="40009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sz="2400" u="sng" dirty="0"/>
              <a:t>Not all packages are currently useful for emergency field activities</a:t>
            </a:r>
          </a:p>
          <a:p>
            <a:pPr lvl="1"/>
            <a:r>
              <a:rPr lang="en-GB" dirty="0"/>
              <a:t>Output difficult to interpret</a:t>
            </a:r>
          </a:p>
          <a:p>
            <a:pPr lvl="1"/>
            <a:r>
              <a:rPr lang="en-GB" dirty="0"/>
              <a:t>Input very specific </a:t>
            </a:r>
          </a:p>
          <a:p>
            <a:pPr lvl="1"/>
            <a:r>
              <a:rPr lang="en-GB" dirty="0"/>
              <a:t>Not user-friendly</a:t>
            </a:r>
          </a:p>
          <a:p>
            <a:pPr lvl="1"/>
            <a:r>
              <a:rPr lang="en-GB" dirty="0"/>
              <a:t>Retrospective analyses</a:t>
            </a:r>
          </a:p>
          <a:p>
            <a:pPr lvl="1"/>
            <a:r>
              <a:rPr lang="en-GB" dirty="0"/>
              <a:t>Very theoretical</a:t>
            </a:r>
          </a:p>
          <a:p>
            <a:pPr lvl="1"/>
            <a:r>
              <a:rPr lang="en-GB" dirty="0"/>
              <a:t>It is cool, but doesn’t help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sz="3200" b="1" u="sng" dirty="0"/>
              <a:t>That is why we are here today (and yesterday)</a:t>
            </a:r>
          </a:p>
          <a:p>
            <a:endParaRPr lang="en-GB" sz="1700" dirty="0"/>
          </a:p>
          <a:p>
            <a:pPr lvl="1"/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4074243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A740BC-A0AA-45E0-B899-2AE9C6FE11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74EF51-C858-4BB9-97C3-D1775578712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36D7B58-5C80-48C9-8D0B-0D312FEBF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en-GB" sz="4000" dirty="0"/>
              <a:t>So how does RECON aim to solve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AF252-7F37-4163-B5CC-A7C3F7AF0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644518"/>
            <a:ext cx="10106058" cy="39359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b="1" dirty="0"/>
              <a:t>Besides its active involvement in the creation of tools, RECON is also dedicated to:</a:t>
            </a:r>
          </a:p>
          <a:p>
            <a:pPr marL="285750" indent="-285750"/>
            <a:endParaRPr lang="en-GB" sz="2400" i="1" dirty="0"/>
          </a:p>
          <a:p>
            <a:pPr marL="285750" indent="-285750"/>
            <a:r>
              <a:rPr lang="en-GB" sz="2400" i="1" dirty="0"/>
              <a:t>disseminating knowledge</a:t>
            </a:r>
            <a:r>
              <a:rPr lang="en-GB" sz="2400" dirty="0"/>
              <a:t>: Training platform, workshops and short courses on epidemics analysis and outbreak response. (not only through FETPs)</a:t>
            </a:r>
          </a:p>
          <a:p>
            <a:pPr marL="285750" indent="-285750"/>
            <a:endParaRPr lang="en-GB" sz="2400" dirty="0"/>
          </a:p>
          <a:p>
            <a:pPr marL="285750" indent="-285750"/>
            <a:r>
              <a:rPr lang="en-GB" sz="2400" dirty="0"/>
              <a:t>Our </a:t>
            </a:r>
            <a:r>
              <a:rPr lang="en-GB" sz="2400" i="1" dirty="0"/>
              <a:t>public forum</a:t>
            </a:r>
            <a:r>
              <a:rPr lang="en-GB" sz="2400" dirty="0"/>
              <a:t> is also dedicated to sharing expertise on these topics</a:t>
            </a:r>
          </a:p>
          <a:p>
            <a:pPr marL="285750" indent="-285750"/>
            <a:endParaRPr lang="en-GB" sz="2400" dirty="0"/>
          </a:p>
          <a:p>
            <a:pPr marL="285750" indent="-285750"/>
            <a:r>
              <a:rPr lang="en-GB" sz="2400" i="1" dirty="0"/>
              <a:t>Outbreak response deployment</a:t>
            </a:r>
            <a:r>
              <a:rPr lang="en-GB" sz="2400" dirty="0"/>
              <a:t>: Supporting the deployment of data analysts to the field as part of outbreak response teams; this includes the deployment of staff as well as analysis systems adapted to low resources settings</a:t>
            </a:r>
          </a:p>
          <a:p>
            <a:pPr marL="285750" indent="-285750"/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8057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1C091803-41C2-48E0-9228-5148460C747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6166C6D1-23AC-49C4-BA07-238E4E9F8CE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B775CD93-9DF2-48CB-9F57-1BCA9A46C7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4521269"/>
            <a:ext cx="6697525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1" name="Graphic 6">
            <a:extLst>
              <a:ext uri="{FF2B5EF4-FFF2-40B4-BE49-F238E27FC236}">
                <a16:creationId xmlns:a16="http://schemas.microsoft.com/office/drawing/2014/main" id="{AA9090D2-6284-4265-822E-993B7D803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3078" y="2576514"/>
            <a:ext cx="1705848" cy="1705848"/>
          </a:xfrm>
          <a:prstGeom prst="rect">
            <a:avLst/>
          </a:prstGeom>
        </p:spPr>
      </p:pic>
      <p:sp>
        <p:nvSpPr>
          <p:cNvPr id="22" name="Rectangle 15">
            <a:extLst>
              <a:ext uri="{FF2B5EF4-FFF2-40B4-BE49-F238E27FC236}">
                <a16:creationId xmlns:a16="http://schemas.microsoft.com/office/drawing/2014/main" id="{E186B68C-84BC-4A6E-99D1-EE87483C134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9" y="450221"/>
            <a:ext cx="2115455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5FBE73-1377-4405-8B5B-146E10FB0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762000"/>
            <a:ext cx="3759200" cy="3340100"/>
          </a:xfrm>
        </p:spPr>
        <p:txBody>
          <a:bodyPr>
            <a:normAutofit/>
          </a:bodyPr>
          <a:lstStyle/>
          <a:p>
            <a:r>
              <a:rPr lang="en-GB" sz="11500" dirty="0">
                <a:solidFill>
                  <a:srgbClr val="FFFFFF"/>
                </a:solidFill>
              </a:rPr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827BD-3581-45C1-B380-BB0CC712A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103" y="795548"/>
            <a:ext cx="3759198" cy="5275603"/>
          </a:xfrm>
        </p:spPr>
        <p:txBody>
          <a:bodyPr anchor="ctr">
            <a:normAutofit/>
          </a:bodyPr>
          <a:lstStyle/>
          <a:p>
            <a:r>
              <a:rPr lang="en-GB" sz="2000" dirty="0"/>
              <a:t>Presentations to set the stage</a:t>
            </a:r>
          </a:p>
          <a:p>
            <a:r>
              <a:rPr lang="en-GB" sz="2000" dirty="0"/>
              <a:t>Guiding the RECON community</a:t>
            </a:r>
          </a:p>
          <a:p>
            <a:endParaRPr lang="en-GB" sz="2000" dirty="0"/>
          </a:p>
          <a:p>
            <a:r>
              <a:rPr lang="en-GB" sz="2000" i="1" dirty="0"/>
              <a:t>“The aim of this meeting is to exchange viewpoints and ideas and possibly make a start on jointly realising new initiatives and ideas, humble starts”</a:t>
            </a:r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6A77C9-5257-4AEC-88C7-0D0EAA362CE5}"/>
              </a:ext>
            </a:extLst>
          </p:cNvPr>
          <p:cNvSpPr txBox="1"/>
          <p:nvPr/>
        </p:nvSpPr>
        <p:spPr>
          <a:xfrm>
            <a:off x="628257" y="4796917"/>
            <a:ext cx="65361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Discussions and generation of action points in groups of 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Presentations of 4 groups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372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A0576B0-CD8C-4661-95C8-A9F2CE7CDD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712" y="-3324"/>
            <a:ext cx="4724288" cy="6861324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FF60E2B-3919-423C-B1FF-56CDE66811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712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RECON logo">
            <a:extLst>
              <a:ext uri="{FF2B5EF4-FFF2-40B4-BE49-F238E27FC236}">
                <a16:creationId xmlns:a16="http://schemas.microsoft.com/office/drawing/2014/main" id="{83E5E346-EF0C-487F-883A-ADFAC875E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002" y="2512910"/>
            <a:ext cx="4889382" cy="133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851743-9666-4662-B3C7-929CEE39F5A7}"/>
              </a:ext>
            </a:extLst>
          </p:cNvPr>
          <p:cNvSpPr/>
          <p:nvPr/>
        </p:nvSpPr>
        <p:spPr>
          <a:xfrm>
            <a:off x="1744641" y="4695894"/>
            <a:ext cx="4448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R Epidemics Consortium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F01A15-1BFB-45E2-9465-678C8C2A65B0}"/>
              </a:ext>
            </a:extLst>
          </p:cNvPr>
          <p:cNvSpPr/>
          <p:nvPr/>
        </p:nvSpPr>
        <p:spPr>
          <a:xfrm>
            <a:off x="1789787" y="5394541"/>
            <a:ext cx="416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29293D"/>
                </a:solidFill>
                <a:latin typeface="F71"/>
              </a:rPr>
              <a:t>www.repidemicsconsortium.org</a:t>
            </a:r>
          </a:p>
        </p:txBody>
      </p:sp>
      <p:pic>
        <p:nvPicPr>
          <p:cNvPr id="3074" name="Picture 2" descr="Image result for cartoon arm">
            <a:extLst>
              <a:ext uri="{FF2B5EF4-FFF2-40B4-BE49-F238E27FC236}">
                <a16:creationId xmlns:a16="http://schemas.microsoft.com/office/drawing/2014/main" id="{C15A3A54-DF28-4CFD-B0B1-47DFA1C3B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6608">
            <a:off x="232051" y="1200291"/>
            <a:ext cx="1397656" cy="139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cartoon arm">
            <a:extLst>
              <a:ext uri="{FF2B5EF4-FFF2-40B4-BE49-F238E27FC236}">
                <a16:creationId xmlns:a16="http://schemas.microsoft.com/office/drawing/2014/main" id="{82B525BA-3CF8-4C95-BB2A-52A45FE79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3392" flipH="1">
            <a:off x="6015903" y="1369761"/>
            <a:ext cx="1397656" cy="139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FCFA4CF-2360-4F81-A83C-687F182D68C6}"/>
              </a:ext>
            </a:extLst>
          </p:cNvPr>
          <p:cNvSpPr/>
          <p:nvPr/>
        </p:nvSpPr>
        <p:spPr>
          <a:xfrm>
            <a:off x="736654" y="1987371"/>
            <a:ext cx="6030811" cy="225717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6" name="Picture 4" descr="Image result for cartoon leg">
            <a:extLst>
              <a:ext uri="{FF2B5EF4-FFF2-40B4-BE49-F238E27FC236}">
                <a16:creationId xmlns:a16="http://schemas.microsoft.com/office/drawing/2014/main" id="{F4092363-7A5F-40EF-BA27-775D482C3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3" y="3655733"/>
            <a:ext cx="180975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cartoon leg">
            <a:extLst>
              <a:ext uri="{FF2B5EF4-FFF2-40B4-BE49-F238E27FC236}">
                <a16:creationId xmlns:a16="http://schemas.microsoft.com/office/drawing/2014/main" id="{5F4DF68A-E9B3-4297-96DD-8B1160894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27843" y="3582287"/>
            <a:ext cx="180975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03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6">
            <a:extLst>
              <a:ext uri="{FF2B5EF4-FFF2-40B4-BE49-F238E27FC236}">
                <a16:creationId xmlns:a16="http://schemas.microsoft.com/office/drawing/2014/main" id="{BE8BAC58-B90F-4F8D-9730-7E141562FE17}"/>
              </a:ext>
            </a:extLst>
          </p:cNvPr>
          <p:cNvGrpSpPr/>
          <p:nvPr/>
        </p:nvGrpSpPr>
        <p:grpSpPr>
          <a:xfrm>
            <a:off x="752665" y="3756267"/>
            <a:ext cx="8854470" cy="3688433"/>
            <a:chOff x="-151300" y="3536776"/>
            <a:chExt cx="5299364" cy="2700536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DDA96F1F-B9B6-498A-958B-BFBA8BA30C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6512" y="3536776"/>
              <a:ext cx="5184576" cy="2268488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3D3D94FC-0AA1-4014-A344-249B1A69BE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1300" y="5652864"/>
              <a:ext cx="5299364" cy="584448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DD58E8A-49A1-401B-89A2-DFB5B09E9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99" y="186463"/>
            <a:ext cx="3569804" cy="3569804"/>
          </a:xfrm>
          <a:prstGeom prst="rect">
            <a:avLst/>
          </a:prstGeom>
        </p:spPr>
      </p:pic>
      <p:pic>
        <p:nvPicPr>
          <p:cNvPr id="8" name="Picture 2" descr="C:\Users\madlive\Desktop\ASHTM 2012\Presentation Amrish\0101.tif">
            <a:extLst>
              <a:ext uri="{FF2B5EF4-FFF2-40B4-BE49-F238E27FC236}">
                <a16:creationId xmlns:a16="http://schemas.microsoft.com/office/drawing/2014/main" id="{1AC9C7AA-2FD3-44F3-AEB4-F80D7EB02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02826" y="259322"/>
            <a:ext cx="3692390" cy="36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3E9A796-C60A-446A-85B0-E3D73D86ED51}"/>
              </a:ext>
            </a:extLst>
          </p:cNvPr>
          <p:cNvGrpSpPr/>
          <p:nvPr/>
        </p:nvGrpSpPr>
        <p:grpSpPr>
          <a:xfrm>
            <a:off x="8364544" y="580874"/>
            <a:ext cx="2846630" cy="2848126"/>
            <a:chOff x="467862" y="1240214"/>
            <a:chExt cx="4139445" cy="4703240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37D3FFFA-A40A-48FB-9DF1-5714657D1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862" y="1240214"/>
              <a:ext cx="4139445" cy="4703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5">
              <a:extLst>
                <a:ext uri="{FF2B5EF4-FFF2-40B4-BE49-F238E27FC236}">
                  <a16:creationId xmlns:a16="http://schemas.microsoft.com/office/drawing/2014/main" id="{C1758CD8-2421-42D7-B1A1-0E0FCEA984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987" y="1417638"/>
              <a:ext cx="1171575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Picture 5" descr="Maleria Centre Logo Master.tif">
            <a:extLst>
              <a:ext uri="{FF2B5EF4-FFF2-40B4-BE49-F238E27FC236}">
                <a16:creationId xmlns:a16="http://schemas.microsoft.com/office/drawing/2014/main" id="{CDC99DAD-6569-4DA1-BBCF-4055A15B91C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12894" y="5258183"/>
            <a:ext cx="1577686" cy="68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EE5338-31DE-4275-A8AD-C67832C5A5C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9831" y="5915151"/>
            <a:ext cx="1503812" cy="78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3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43">
            <a:extLst>
              <a:ext uri="{FF2B5EF4-FFF2-40B4-BE49-F238E27FC236}">
                <a16:creationId xmlns:a16="http://schemas.microsoft.com/office/drawing/2014/main" id="{9A4F1347-8CC2-4724-B8C0-29030ECE1D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53051" y="2657476"/>
            <a:ext cx="6838950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32F4D216-10B7-4DCA-A0A1-068E9E32F4F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2660091"/>
            <a:ext cx="712252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B1BD35-292C-4EFE-931C-FAE1CCC2E7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80" r="-3" b="20738"/>
          <a:stretch/>
        </p:blipFill>
        <p:spPr>
          <a:xfrm>
            <a:off x="7381876" y="10"/>
            <a:ext cx="4810125" cy="2501827"/>
          </a:xfrm>
          <a:custGeom>
            <a:avLst/>
            <a:gdLst>
              <a:gd name="connsiteX0" fmla="*/ 1159248 w 4810125"/>
              <a:gd name="connsiteY0" fmla="*/ 0 h 2501837"/>
              <a:gd name="connsiteX1" fmla="*/ 4810125 w 4810125"/>
              <a:gd name="connsiteY1" fmla="*/ 0 h 2501837"/>
              <a:gd name="connsiteX2" fmla="*/ 4810125 w 4810125"/>
              <a:gd name="connsiteY2" fmla="*/ 2501837 h 2501837"/>
              <a:gd name="connsiteX3" fmla="*/ 0 w 4810125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4" name="Picture 6" descr="D:\DCIM\10510629\DSC01027.JPG">
            <a:extLst>
              <a:ext uri="{FF2B5EF4-FFF2-40B4-BE49-F238E27FC236}">
                <a16:creationId xmlns:a16="http://schemas.microsoft.com/office/drawing/2014/main" id="{E43F95C9-09EB-4A02-843B-C48E221469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" r="-3" b="-3"/>
          <a:stretch/>
        </p:blipFill>
        <p:spPr bwMode="auto">
          <a:xfrm>
            <a:off x="4687635" y="-3618"/>
            <a:ext cx="3677817" cy="2505456"/>
          </a:xfrm>
          <a:custGeom>
            <a:avLst/>
            <a:gdLst>
              <a:gd name="connsiteX0" fmla="*/ 1160926 w 3677817"/>
              <a:gd name="connsiteY0" fmla="*/ 0 h 2505456"/>
              <a:gd name="connsiteX1" fmla="*/ 3677817 w 3677817"/>
              <a:gd name="connsiteY1" fmla="*/ 0 h 2505456"/>
              <a:gd name="connsiteX2" fmla="*/ 2516891 w 3677817"/>
              <a:gd name="connsiteY2" fmla="*/ 2505456 h 2505456"/>
              <a:gd name="connsiteX3" fmla="*/ 0 w 3677817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23F3B6-095F-4857-B603-04E573208A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479" b="38397"/>
          <a:stretch/>
        </p:blipFill>
        <p:spPr>
          <a:xfrm>
            <a:off x="2283613" y="-3620"/>
            <a:ext cx="3393943" cy="2502843"/>
          </a:xfrm>
          <a:custGeom>
            <a:avLst/>
            <a:gdLst>
              <a:gd name="connsiteX0" fmla="*/ 1159715 w 3393943"/>
              <a:gd name="connsiteY0" fmla="*/ 0 h 2502843"/>
              <a:gd name="connsiteX1" fmla="*/ 3393943 w 3393943"/>
              <a:gd name="connsiteY1" fmla="*/ 0 h 2502843"/>
              <a:gd name="connsiteX2" fmla="*/ 2234228 w 3393943"/>
              <a:gd name="connsiteY2" fmla="*/ 2502843 h 2502843"/>
              <a:gd name="connsiteX3" fmla="*/ 0 w 3393943"/>
              <a:gd name="connsiteY3" fmla="*/ 2502843 h 250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72EA57-450F-4CF3-9697-B5215D371D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4555" r="3" b="27917"/>
          <a:stretch/>
        </p:blipFill>
        <p:spPr>
          <a:xfrm>
            <a:off x="1" y="-6235"/>
            <a:ext cx="3255403" cy="2505456"/>
          </a:xfrm>
          <a:custGeom>
            <a:avLst/>
            <a:gdLst>
              <a:gd name="connsiteX0" fmla="*/ 0 w 3255403"/>
              <a:gd name="connsiteY0" fmla="*/ 0 h 2505456"/>
              <a:gd name="connsiteX1" fmla="*/ 3255403 w 3255403"/>
              <a:gd name="connsiteY1" fmla="*/ 0 h 2505456"/>
              <a:gd name="connsiteX2" fmla="*/ 2094477 w 3255403"/>
              <a:gd name="connsiteY2" fmla="*/ 2505456 h 2505456"/>
              <a:gd name="connsiteX3" fmla="*/ 0 w 3255403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4288AC-CCD3-4225-AB01-B3868C28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63" y="2923016"/>
            <a:ext cx="5016588" cy="3361874"/>
          </a:xfrm>
        </p:spPr>
        <p:txBody>
          <a:bodyPr>
            <a:normAutofit/>
          </a:bodyPr>
          <a:lstStyle/>
          <a:p>
            <a:r>
              <a:rPr lang="en-GB" sz="3400" dirty="0">
                <a:solidFill>
                  <a:schemeClr val="bg1"/>
                </a:solidFill>
              </a:rPr>
              <a:t>My experience; operational research, intervention implementation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7498-B90D-4959-9BB2-A75C45210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2914" y="3285438"/>
            <a:ext cx="4591050" cy="3223892"/>
          </a:xfrm>
        </p:spPr>
        <p:txBody>
          <a:bodyPr anchor="ctr">
            <a:norm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90% logistics; data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Collection (semi-digital)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Merging (sample + epi 1 +epi 2)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Cleaning, recleaning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Problem solving (communication)</a:t>
            </a:r>
          </a:p>
          <a:p>
            <a:pPr lvl="1"/>
            <a:r>
              <a:rPr lang="en-GB" sz="2000" b="1" dirty="0">
                <a:solidFill>
                  <a:schemeClr val="bg1"/>
                </a:solidFill>
              </a:rPr>
              <a:t>Narrow time frames for analyses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Time for actual work?</a:t>
            </a:r>
          </a:p>
          <a:p>
            <a:pPr lvl="1"/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5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FA6E3-689A-4FC0-85CD-9A7C02C08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55" y="46974"/>
            <a:ext cx="10515600" cy="1325563"/>
          </a:xfrm>
        </p:spPr>
        <p:txBody>
          <a:bodyPr/>
          <a:lstStyle/>
          <a:p>
            <a:r>
              <a:rPr lang="en-GB" dirty="0"/>
              <a:t>What does that make a field-epidemiologist?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EF4A863E-4632-4903-8FE8-63E95B409B2C}"/>
              </a:ext>
            </a:extLst>
          </p:cNvPr>
          <p:cNvSpPr/>
          <p:nvPr/>
        </p:nvSpPr>
        <p:spPr>
          <a:xfrm>
            <a:off x="3139683" y="4713278"/>
            <a:ext cx="1180189" cy="928544"/>
          </a:xfrm>
          <a:prstGeom prst="flowChartConnector">
            <a:avLst/>
          </a:prstGeom>
          <a:solidFill>
            <a:srgbClr val="523002"/>
          </a:solidFill>
          <a:ln w="12700">
            <a:solidFill>
              <a:schemeClr val="tx1"/>
            </a:solidFill>
          </a:ln>
        </p:spPr>
        <p:style>
          <a:lnRef idx="1">
            <a:schemeClr val="accent3">
              <a:shade val="50000"/>
              <a:hueOff val="0"/>
              <a:satOff val="0"/>
              <a:lumOff val="7192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7192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719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655" tIns="222659" rIns="238655" bIns="22265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800" dirty="0"/>
              <a:t>PhD. science</a:t>
            </a:r>
            <a:endParaRPr lang="en-GB" sz="1000" dirty="0"/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000" dirty="0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614FD321-9DBB-4F0D-9061-981B2E707B55}"/>
              </a:ext>
            </a:extLst>
          </p:cNvPr>
          <p:cNvSpPr/>
          <p:nvPr/>
        </p:nvSpPr>
        <p:spPr>
          <a:xfrm>
            <a:off x="1726307" y="4083994"/>
            <a:ext cx="1180189" cy="928544"/>
          </a:xfrm>
          <a:prstGeom prst="flowChartConnector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1">
            <a:schemeClr val="accent3">
              <a:shade val="50000"/>
              <a:hueOff val="0"/>
              <a:satOff val="0"/>
              <a:lumOff val="7192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7192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719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655" tIns="222659" rIns="238655" bIns="22265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800" dirty="0"/>
              <a:t>Science</a:t>
            </a:r>
            <a:endParaRPr lang="en-GB" sz="1000" dirty="0"/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000" dirty="0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E1632044-1779-419A-A079-7F83D6DC3118}"/>
              </a:ext>
            </a:extLst>
          </p:cNvPr>
          <p:cNvSpPr/>
          <p:nvPr/>
        </p:nvSpPr>
        <p:spPr>
          <a:xfrm>
            <a:off x="3686223" y="2402672"/>
            <a:ext cx="1180189" cy="928544"/>
          </a:xfrm>
          <a:prstGeom prst="flowChartConnector">
            <a:avLst/>
          </a:prstGeom>
          <a:solidFill>
            <a:srgbClr val="01391D"/>
          </a:solidFill>
          <a:ln w="12700">
            <a:solidFill>
              <a:schemeClr val="tx1"/>
            </a:solidFill>
          </a:ln>
        </p:spPr>
        <p:style>
          <a:lnRef idx="1">
            <a:schemeClr val="accent3">
              <a:shade val="50000"/>
              <a:hueOff val="0"/>
              <a:satOff val="0"/>
              <a:lumOff val="7192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7192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719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655" tIns="222659" rIns="238655" bIns="22265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800" dirty="0"/>
              <a:t>MPH</a:t>
            </a:r>
            <a:endParaRPr lang="en-GB" sz="1000" dirty="0"/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000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56C8B319-C041-4093-85A3-B7FEA9562653}"/>
              </a:ext>
            </a:extLst>
          </p:cNvPr>
          <p:cNvSpPr/>
          <p:nvPr/>
        </p:nvSpPr>
        <p:spPr>
          <a:xfrm>
            <a:off x="3648233" y="3556064"/>
            <a:ext cx="1180189" cy="928544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>
              <a:shade val="50000"/>
              <a:hueOff val="0"/>
              <a:satOff val="0"/>
              <a:lumOff val="7192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7192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719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655" tIns="222659" rIns="238655" bIns="22265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800" dirty="0"/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800" dirty="0"/>
              <a:t>Social 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800" dirty="0"/>
              <a:t>Sciences</a:t>
            </a:r>
            <a:endParaRPr lang="en-GB" sz="1000" dirty="0"/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000" dirty="0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D8800EF2-F796-4345-94CE-DA08D2E5AA25}"/>
              </a:ext>
            </a:extLst>
          </p:cNvPr>
          <p:cNvSpPr/>
          <p:nvPr/>
        </p:nvSpPr>
        <p:spPr>
          <a:xfrm>
            <a:off x="2508890" y="3050026"/>
            <a:ext cx="1180189" cy="928544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>
              <a:shade val="50000"/>
              <a:hueOff val="0"/>
              <a:satOff val="0"/>
              <a:lumOff val="7192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7192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719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655" tIns="222659" rIns="238655" bIns="22265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800" dirty="0"/>
              <a:t>MD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800" dirty="0"/>
              <a:t>Doctors //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800" dirty="0"/>
              <a:t>HC staff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4BA05FF-91FF-46E7-A93B-C9A633D24D3F}"/>
              </a:ext>
            </a:extLst>
          </p:cNvPr>
          <p:cNvSpPr/>
          <p:nvPr/>
        </p:nvSpPr>
        <p:spPr>
          <a:xfrm>
            <a:off x="6498081" y="2912748"/>
            <a:ext cx="607253" cy="525880"/>
          </a:xfrm>
          <a:custGeom>
            <a:avLst/>
            <a:gdLst>
              <a:gd name="connsiteX0" fmla="*/ 0 w 1540975"/>
              <a:gd name="connsiteY0" fmla="*/ 661444 h 1322888"/>
              <a:gd name="connsiteX1" fmla="*/ 330722 w 1540975"/>
              <a:gd name="connsiteY1" fmla="*/ 0 h 1322888"/>
              <a:gd name="connsiteX2" fmla="*/ 1210253 w 1540975"/>
              <a:gd name="connsiteY2" fmla="*/ 0 h 1322888"/>
              <a:gd name="connsiteX3" fmla="*/ 1540975 w 1540975"/>
              <a:gd name="connsiteY3" fmla="*/ 661444 h 1322888"/>
              <a:gd name="connsiteX4" fmla="*/ 1210253 w 1540975"/>
              <a:gd name="connsiteY4" fmla="*/ 1322888 h 1322888"/>
              <a:gd name="connsiteX5" fmla="*/ 330722 w 1540975"/>
              <a:gd name="connsiteY5" fmla="*/ 1322888 h 1322888"/>
              <a:gd name="connsiteX6" fmla="*/ 0 w 1540975"/>
              <a:gd name="connsiteY6" fmla="*/ 661444 h 13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975" h="1322888">
                <a:moveTo>
                  <a:pt x="0" y="661444"/>
                </a:moveTo>
                <a:lnTo>
                  <a:pt x="330722" y="0"/>
                </a:lnTo>
                <a:lnTo>
                  <a:pt x="1210253" y="0"/>
                </a:lnTo>
                <a:lnTo>
                  <a:pt x="1540975" y="661444"/>
                </a:lnTo>
                <a:lnTo>
                  <a:pt x="1210253" y="1322888"/>
                </a:lnTo>
                <a:lnTo>
                  <a:pt x="330722" y="1322888"/>
                </a:lnTo>
                <a:lnTo>
                  <a:pt x="0" y="661444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3">
              <a:shade val="50000"/>
              <a:hueOff val="0"/>
              <a:satOff val="0"/>
              <a:lumOff val="7192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7192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719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655" tIns="222659" rIns="238655" bIns="222659" numCol="1" spcCol="1270" anchor="t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600" dirty="0"/>
              <a:t>OM</a:t>
            </a:r>
            <a:endParaRPr lang="en-GB" sz="800" dirty="0"/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4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7413477-8F90-4110-A71B-A40ABF3BCFC8}"/>
              </a:ext>
            </a:extLst>
          </p:cNvPr>
          <p:cNvSpPr/>
          <p:nvPr/>
        </p:nvSpPr>
        <p:spPr>
          <a:xfrm>
            <a:off x="7105334" y="2896551"/>
            <a:ext cx="607253" cy="525880"/>
          </a:xfrm>
          <a:custGeom>
            <a:avLst/>
            <a:gdLst>
              <a:gd name="connsiteX0" fmla="*/ 0 w 1540975"/>
              <a:gd name="connsiteY0" fmla="*/ 661444 h 1322888"/>
              <a:gd name="connsiteX1" fmla="*/ 330722 w 1540975"/>
              <a:gd name="connsiteY1" fmla="*/ 0 h 1322888"/>
              <a:gd name="connsiteX2" fmla="*/ 1210253 w 1540975"/>
              <a:gd name="connsiteY2" fmla="*/ 0 h 1322888"/>
              <a:gd name="connsiteX3" fmla="*/ 1540975 w 1540975"/>
              <a:gd name="connsiteY3" fmla="*/ 661444 h 1322888"/>
              <a:gd name="connsiteX4" fmla="*/ 1210253 w 1540975"/>
              <a:gd name="connsiteY4" fmla="*/ 1322888 h 1322888"/>
              <a:gd name="connsiteX5" fmla="*/ 330722 w 1540975"/>
              <a:gd name="connsiteY5" fmla="*/ 1322888 h 1322888"/>
              <a:gd name="connsiteX6" fmla="*/ 0 w 1540975"/>
              <a:gd name="connsiteY6" fmla="*/ 661444 h 13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975" h="1322888">
                <a:moveTo>
                  <a:pt x="0" y="661444"/>
                </a:moveTo>
                <a:lnTo>
                  <a:pt x="330722" y="0"/>
                </a:lnTo>
                <a:lnTo>
                  <a:pt x="1210253" y="0"/>
                </a:lnTo>
                <a:lnTo>
                  <a:pt x="1540975" y="661444"/>
                </a:lnTo>
                <a:lnTo>
                  <a:pt x="1210253" y="1322888"/>
                </a:lnTo>
                <a:lnTo>
                  <a:pt x="330722" y="1322888"/>
                </a:lnTo>
                <a:lnTo>
                  <a:pt x="0" y="661444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3">
              <a:shade val="50000"/>
              <a:hueOff val="0"/>
              <a:satOff val="0"/>
              <a:lumOff val="7192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7192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719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655" tIns="222659" rIns="238655" bIns="22265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600" dirty="0"/>
              <a:t>RAS</a:t>
            </a:r>
            <a:endParaRPr lang="en-GB" sz="800" dirty="0"/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4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61D0C47-6EF5-45B3-B5D2-A89E86930205}"/>
              </a:ext>
            </a:extLst>
          </p:cNvPr>
          <p:cNvSpPr/>
          <p:nvPr/>
        </p:nvSpPr>
        <p:spPr>
          <a:xfrm>
            <a:off x="7751672" y="2896551"/>
            <a:ext cx="607253" cy="525880"/>
          </a:xfrm>
          <a:custGeom>
            <a:avLst/>
            <a:gdLst>
              <a:gd name="connsiteX0" fmla="*/ 0 w 1540975"/>
              <a:gd name="connsiteY0" fmla="*/ 661444 h 1322888"/>
              <a:gd name="connsiteX1" fmla="*/ 330722 w 1540975"/>
              <a:gd name="connsiteY1" fmla="*/ 0 h 1322888"/>
              <a:gd name="connsiteX2" fmla="*/ 1210253 w 1540975"/>
              <a:gd name="connsiteY2" fmla="*/ 0 h 1322888"/>
              <a:gd name="connsiteX3" fmla="*/ 1540975 w 1540975"/>
              <a:gd name="connsiteY3" fmla="*/ 661444 h 1322888"/>
              <a:gd name="connsiteX4" fmla="*/ 1210253 w 1540975"/>
              <a:gd name="connsiteY4" fmla="*/ 1322888 h 1322888"/>
              <a:gd name="connsiteX5" fmla="*/ 330722 w 1540975"/>
              <a:gd name="connsiteY5" fmla="*/ 1322888 h 1322888"/>
              <a:gd name="connsiteX6" fmla="*/ 0 w 1540975"/>
              <a:gd name="connsiteY6" fmla="*/ 661444 h 13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975" h="1322888">
                <a:moveTo>
                  <a:pt x="0" y="661444"/>
                </a:moveTo>
                <a:lnTo>
                  <a:pt x="330722" y="0"/>
                </a:lnTo>
                <a:lnTo>
                  <a:pt x="1210253" y="0"/>
                </a:lnTo>
                <a:lnTo>
                  <a:pt x="1540975" y="661444"/>
                </a:lnTo>
                <a:lnTo>
                  <a:pt x="1210253" y="1322888"/>
                </a:lnTo>
                <a:lnTo>
                  <a:pt x="330722" y="1322888"/>
                </a:lnTo>
                <a:lnTo>
                  <a:pt x="0" y="661444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3">
              <a:shade val="50000"/>
              <a:hueOff val="0"/>
              <a:satOff val="0"/>
              <a:lumOff val="7192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7192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719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655" tIns="222659" rIns="238655" bIns="22265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600" dirty="0"/>
              <a:t>MVA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6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7B4B099-FF4F-4370-8944-4DF4B11A9892}"/>
              </a:ext>
            </a:extLst>
          </p:cNvPr>
          <p:cNvSpPr/>
          <p:nvPr/>
        </p:nvSpPr>
        <p:spPr>
          <a:xfrm>
            <a:off x="7408960" y="4265252"/>
            <a:ext cx="607253" cy="525880"/>
          </a:xfrm>
          <a:custGeom>
            <a:avLst/>
            <a:gdLst>
              <a:gd name="connsiteX0" fmla="*/ 0 w 1540975"/>
              <a:gd name="connsiteY0" fmla="*/ 661444 h 1322888"/>
              <a:gd name="connsiteX1" fmla="*/ 330722 w 1540975"/>
              <a:gd name="connsiteY1" fmla="*/ 0 h 1322888"/>
              <a:gd name="connsiteX2" fmla="*/ 1210253 w 1540975"/>
              <a:gd name="connsiteY2" fmla="*/ 0 h 1322888"/>
              <a:gd name="connsiteX3" fmla="*/ 1540975 w 1540975"/>
              <a:gd name="connsiteY3" fmla="*/ 661444 h 1322888"/>
              <a:gd name="connsiteX4" fmla="*/ 1210253 w 1540975"/>
              <a:gd name="connsiteY4" fmla="*/ 1322888 h 1322888"/>
              <a:gd name="connsiteX5" fmla="*/ 330722 w 1540975"/>
              <a:gd name="connsiteY5" fmla="*/ 1322888 h 1322888"/>
              <a:gd name="connsiteX6" fmla="*/ 0 w 1540975"/>
              <a:gd name="connsiteY6" fmla="*/ 661444 h 13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975" h="1322888">
                <a:moveTo>
                  <a:pt x="0" y="661444"/>
                </a:moveTo>
                <a:lnTo>
                  <a:pt x="330722" y="0"/>
                </a:lnTo>
                <a:lnTo>
                  <a:pt x="1210253" y="0"/>
                </a:lnTo>
                <a:lnTo>
                  <a:pt x="1540975" y="661444"/>
                </a:lnTo>
                <a:lnTo>
                  <a:pt x="1210253" y="1322888"/>
                </a:lnTo>
                <a:lnTo>
                  <a:pt x="330722" y="1322888"/>
                </a:lnTo>
                <a:lnTo>
                  <a:pt x="0" y="661444"/>
                </a:lnTo>
                <a:close/>
              </a:path>
            </a:pathLst>
          </a:cu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1">
            <a:schemeClr val="accent3">
              <a:shade val="50000"/>
              <a:hueOff val="0"/>
              <a:satOff val="0"/>
              <a:lumOff val="7192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7192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719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655" tIns="222659" rIns="238655" bIns="22265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800" dirty="0"/>
              <a:t>P2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8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E88F8E0-0F50-484E-9E2F-094B39F10630}"/>
              </a:ext>
            </a:extLst>
          </p:cNvPr>
          <p:cNvSpPr/>
          <p:nvPr/>
        </p:nvSpPr>
        <p:spPr>
          <a:xfrm>
            <a:off x="6801707" y="4285326"/>
            <a:ext cx="607253" cy="525880"/>
          </a:xfrm>
          <a:custGeom>
            <a:avLst/>
            <a:gdLst>
              <a:gd name="connsiteX0" fmla="*/ 0 w 1540975"/>
              <a:gd name="connsiteY0" fmla="*/ 661444 h 1322888"/>
              <a:gd name="connsiteX1" fmla="*/ 330722 w 1540975"/>
              <a:gd name="connsiteY1" fmla="*/ 0 h 1322888"/>
              <a:gd name="connsiteX2" fmla="*/ 1210253 w 1540975"/>
              <a:gd name="connsiteY2" fmla="*/ 0 h 1322888"/>
              <a:gd name="connsiteX3" fmla="*/ 1540975 w 1540975"/>
              <a:gd name="connsiteY3" fmla="*/ 661444 h 1322888"/>
              <a:gd name="connsiteX4" fmla="*/ 1210253 w 1540975"/>
              <a:gd name="connsiteY4" fmla="*/ 1322888 h 1322888"/>
              <a:gd name="connsiteX5" fmla="*/ 330722 w 1540975"/>
              <a:gd name="connsiteY5" fmla="*/ 1322888 h 1322888"/>
              <a:gd name="connsiteX6" fmla="*/ 0 w 1540975"/>
              <a:gd name="connsiteY6" fmla="*/ 661444 h 13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975" h="1322888">
                <a:moveTo>
                  <a:pt x="0" y="661444"/>
                </a:moveTo>
                <a:lnTo>
                  <a:pt x="330722" y="0"/>
                </a:lnTo>
                <a:lnTo>
                  <a:pt x="1210253" y="0"/>
                </a:lnTo>
                <a:lnTo>
                  <a:pt x="1540975" y="661444"/>
                </a:lnTo>
                <a:lnTo>
                  <a:pt x="1210253" y="1322888"/>
                </a:lnTo>
                <a:lnTo>
                  <a:pt x="330722" y="1322888"/>
                </a:lnTo>
                <a:lnTo>
                  <a:pt x="0" y="661444"/>
                </a:lnTo>
                <a:close/>
              </a:path>
            </a:pathLst>
          </a:cu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1">
            <a:schemeClr val="accent3">
              <a:shade val="50000"/>
              <a:hueOff val="0"/>
              <a:satOff val="0"/>
              <a:lumOff val="7192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7192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719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655" tIns="222659" rIns="238655" bIns="22265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800" dirty="0"/>
              <a:t>P3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8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770923C-6129-43E8-84A7-FAF483B1B1C3}"/>
              </a:ext>
            </a:extLst>
          </p:cNvPr>
          <p:cNvSpPr/>
          <p:nvPr/>
        </p:nvSpPr>
        <p:spPr>
          <a:xfrm>
            <a:off x="6188328" y="3449431"/>
            <a:ext cx="607253" cy="525880"/>
          </a:xfrm>
          <a:custGeom>
            <a:avLst/>
            <a:gdLst>
              <a:gd name="connsiteX0" fmla="*/ 0 w 1540975"/>
              <a:gd name="connsiteY0" fmla="*/ 661444 h 1322888"/>
              <a:gd name="connsiteX1" fmla="*/ 330722 w 1540975"/>
              <a:gd name="connsiteY1" fmla="*/ 0 h 1322888"/>
              <a:gd name="connsiteX2" fmla="*/ 1210253 w 1540975"/>
              <a:gd name="connsiteY2" fmla="*/ 0 h 1322888"/>
              <a:gd name="connsiteX3" fmla="*/ 1540975 w 1540975"/>
              <a:gd name="connsiteY3" fmla="*/ 661444 h 1322888"/>
              <a:gd name="connsiteX4" fmla="*/ 1210253 w 1540975"/>
              <a:gd name="connsiteY4" fmla="*/ 1322888 h 1322888"/>
              <a:gd name="connsiteX5" fmla="*/ 330722 w 1540975"/>
              <a:gd name="connsiteY5" fmla="*/ 1322888 h 1322888"/>
              <a:gd name="connsiteX6" fmla="*/ 0 w 1540975"/>
              <a:gd name="connsiteY6" fmla="*/ 661444 h 13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975" h="1322888">
                <a:moveTo>
                  <a:pt x="0" y="661444"/>
                </a:moveTo>
                <a:lnTo>
                  <a:pt x="330722" y="0"/>
                </a:lnTo>
                <a:lnTo>
                  <a:pt x="1210253" y="0"/>
                </a:lnTo>
                <a:lnTo>
                  <a:pt x="1540975" y="661444"/>
                </a:lnTo>
                <a:lnTo>
                  <a:pt x="1210253" y="1322888"/>
                </a:lnTo>
                <a:lnTo>
                  <a:pt x="330722" y="1322888"/>
                </a:lnTo>
                <a:lnTo>
                  <a:pt x="0" y="661444"/>
                </a:lnTo>
                <a:close/>
              </a:path>
            </a:pathLst>
          </a:cu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1">
            <a:schemeClr val="accent3">
              <a:shade val="50000"/>
              <a:hueOff val="0"/>
              <a:satOff val="0"/>
              <a:lumOff val="7192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7192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719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655" tIns="222659" rIns="238655" bIns="22265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800" dirty="0"/>
              <a:t>P5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4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9941549-24FE-431D-9788-69A92D03861C}"/>
              </a:ext>
            </a:extLst>
          </p:cNvPr>
          <p:cNvSpPr/>
          <p:nvPr/>
        </p:nvSpPr>
        <p:spPr>
          <a:xfrm>
            <a:off x="6335334" y="3945487"/>
            <a:ext cx="607253" cy="525880"/>
          </a:xfrm>
          <a:custGeom>
            <a:avLst/>
            <a:gdLst>
              <a:gd name="connsiteX0" fmla="*/ 0 w 1540975"/>
              <a:gd name="connsiteY0" fmla="*/ 661444 h 1322888"/>
              <a:gd name="connsiteX1" fmla="*/ 330722 w 1540975"/>
              <a:gd name="connsiteY1" fmla="*/ 0 h 1322888"/>
              <a:gd name="connsiteX2" fmla="*/ 1210253 w 1540975"/>
              <a:gd name="connsiteY2" fmla="*/ 0 h 1322888"/>
              <a:gd name="connsiteX3" fmla="*/ 1540975 w 1540975"/>
              <a:gd name="connsiteY3" fmla="*/ 661444 h 1322888"/>
              <a:gd name="connsiteX4" fmla="*/ 1210253 w 1540975"/>
              <a:gd name="connsiteY4" fmla="*/ 1322888 h 1322888"/>
              <a:gd name="connsiteX5" fmla="*/ 330722 w 1540975"/>
              <a:gd name="connsiteY5" fmla="*/ 1322888 h 1322888"/>
              <a:gd name="connsiteX6" fmla="*/ 0 w 1540975"/>
              <a:gd name="connsiteY6" fmla="*/ 661444 h 13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975" h="1322888">
                <a:moveTo>
                  <a:pt x="0" y="661444"/>
                </a:moveTo>
                <a:lnTo>
                  <a:pt x="330722" y="0"/>
                </a:lnTo>
                <a:lnTo>
                  <a:pt x="1210253" y="0"/>
                </a:lnTo>
                <a:lnTo>
                  <a:pt x="1540975" y="661444"/>
                </a:lnTo>
                <a:lnTo>
                  <a:pt x="1210253" y="1322888"/>
                </a:lnTo>
                <a:lnTo>
                  <a:pt x="330722" y="1322888"/>
                </a:lnTo>
                <a:lnTo>
                  <a:pt x="0" y="661444"/>
                </a:lnTo>
                <a:close/>
              </a:path>
            </a:pathLst>
          </a:cu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1">
            <a:schemeClr val="accent3">
              <a:shade val="50000"/>
              <a:hueOff val="0"/>
              <a:satOff val="0"/>
              <a:lumOff val="7192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7192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719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655" tIns="222659" rIns="238655" bIns="22265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800" dirty="0"/>
              <a:t>P4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80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F2B13D3-C1DA-46AF-B022-A82C71D342E3}"/>
              </a:ext>
            </a:extLst>
          </p:cNvPr>
          <p:cNvSpPr/>
          <p:nvPr/>
        </p:nvSpPr>
        <p:spPr>
          <a:xfrm>
            <a:off x="8175920" y="3251358"/>
            <a:ext cx="607253" cy="525880"/>
          </a:xfrm>
          <a:custGeom>
            <a:avLst/>
            <a:gdLst>
              <a:gd name="connsiteX0" fmla="*/ 0 w 1540975"/>
              <a:gd name="connsiteY0" fmla="*/ 661444 h 1322888"/>
              <a:gd name="connsiteX1" fmla="*/ 330722 w 1540975"/>
              <a:gd name="connsiteY1" fmla="*/ 0 h 1322888"/>
              <a:gd name="connsiteX2" fmla="*/ 1210253 w 1540975"/>
              <a:gd name="connsiteY2" fmla="*/ 0 h 1322888"/>
              <a:gd name="connsiteX3" fmla="*/ 1540975 w 1540975"/>
              <a:gd name="connsiteY3" fmla="*/ 661444 h 1322888"/>
              <a:gd name="connsiteX4" fmla="*/ 1210253 w 1540975"/>
              <a:gd name="connsiteY4" fmla="*/ 1322888 h 1322888"/>
              <a:gd name="connsiteX5" fmla="*/ 330722 w 1540975"/>
              <a:gd name="connsiteY5" fmla="*/ 1322888 h 1322888"/>
              <a:gd name="connsiteX6" fmla="*/ 0 w 1540975"/>
              <a:gd name="connsiteY6" fmla="*/ 661444 h 13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975" h="1322888">
                <a:moveTo>
                  <a:pt x="0" y="661444"/>
                </a:moveTo>
                <a:lnTo>
                  <a:pt x="330722" y="0"/>
                </a:lnTo>
                <a:lnTo>
                  <a:pt x="1210253" y="0"/>
                </a:lnTo>
                <a:lnTo>
                  <a:pt x="1540975" y="661444"/>
                </a:lnTo>
                <a:lnTo>
                  <a:pt x="1210253" y="1322888"/>
                </a:lnTo>
                <a:lnTo>
                  <a:pt x="330722" y="1322888"/>
                </a:lnTo>
                <a:lnTo>
                  <a:pt x="0" y="661444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3">
              <a:shade val="50000"/>
              <a:hueOff val="0"/>
              <a:satOff val="0"/>
              <a:lumOff val="7192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7192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719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655" tIns="222659" rIns="238655" bIns="22265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600" dirty="0"/>
              <a:t>MAN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6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4AD16A5-53D0-4821-BDF5-66BAF5712DE5}"/>
              </a:ext>
            </a:extLst>
          </p:cNvPr>
          <p:cNvSpPr/>
          <p:nvPr/>
        </p:nvSpPr>
        <p:spPr>
          <a:xfrm>
            <a:off x="8089460" y="3783097"/>
            <a:ext cx="607253" cy="525880"/>
          </a:xfrm>
          <a:custGeom>
            <a:avLst/>
            <a:gdLst>
              <a:gd name="connsiteX0" fmla="*/ 0 w 1540975"/>
              <a:gd name="connsiteY0" fmla="*/ 661444 h 1322888"/>
              <a:gd name="connsiteX1" fmla="*/ 330722 w 1540975"/>
              <a:gd name="connsiteY1" fmla="*/ 0 h 1322888"/>
              <a:gd name="connsiteX2" fmla="*/ 1210253 w 1540975"/>
              <a:gd name="connsiteY2" fmla="*/ 0 h 1322888"/>
              <a:gd name="connsiteX3" fmla="*/ 1540975 w 1540975"/>
              <a:gd name="connsiteY3" fmla="*/ 661444 h 1322888"/>
              <a:gd name="connsiteX4" fmla="*/ 1210253 w 1540975"/>
              <a:gd name="connsiteY4" fmla="*/ 1322888 h 1322888"/>
              <a:gd name="connsiteX5" fmla="*/ 330722 w 1540975"/>
              <a:gd name="connsiteY5" fmla="*/ 1322888 h 1322888"/>
              <a:gd name="connsiteX6" fmla="*/ 0 w 1540975"/>
              <a:gd name="connsiteY6" fmla="*/ 661444 h 13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975" h="1322888">
                <a:moveTo>
                  <a:pt x="0" y="661444"/>
                </a:moveTo>
                <a:lnTo>
                  <a:pt x="330722" y="0"/>
                </a:lnTo>
                <a:lnTo>
                  <a:pt x="1210253" y="0"/>
                </a:lnTo>
                <a:lnTo>
                  <a:pt x="1540975" y="661444"/>
                </a:lnTo>
                <a:lnTo>
                  <a:pt x="1210253" y="1322888"/>
                </a:lnTo>
                <a:lnTo>
                  <a:pt x="330722" y="1322888"/>
                </a:lnTo>
                <a:lnTo>
                  <a:pt x="0" y="661444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3">
              <a:shade val="50000"/>
              <a:hueOff val="0"/>
              <a:satOff val="0"/>
              <a:lumOff val="7192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7192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719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655" tIns="222659" rIns="238655" bIns="22265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600" dirty="0"/>
              <a:t>INTRO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60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0207CEF-F990-4765-AA2E-48ECCEC80F91}"/>
              </a:ext>
            </a:extLst>
          </p:cNvPr>
          <p:cNvSpPr/>
          <p:nvPr/>
        </p:nvSpPr>
        <p:spPr>
          <a:xfrm>
            <a:off x="7929777" y="4289170"/>
            <a:ext cx="607253" cy="525880"/>
          </a:xfrm>
          <a:custGeom>
            <a:avLst/>
            <a:gdLst>
              <a:gd name="connsiteX0" fmla="*/ 0 w 1540975"/>
              <a:gd name="connsiteY0" fmla="*/ 661444 h 1322888"/>
              <a:gd name="connsiteX1" fmla="*/ 330722 w 1540975"/>
              <a:gd name="connsiteY1" fmla="*/ 0 h 1322888"/>
              <a:gd name="connsiteX2" fmla="*/ 1210253 w 1540975"/>
              <a:gd name="connsiteY2" fmla="*/ 0 h 1322888"/>
              <a:gd name="connsiteX3" fmla="*/ 1540975 w 1540975"/>
              <a:gd name="connsiteY3" fmla="*/ 661444 h 1322888"/>
              <a:gd name="connsiteX4" fmla="*/ 1210253 w 1540975"/>
              <a:gd name="connsiteY4" fmla="*/ 1322888 h 1322888"/>
              <a:gd name="connsiteX5" fmla="*/ 330722 w 1540975"/>
              <a:gd name="connsiteY5" fmla="*/ 1322888 h 1322888"/>
              <a:gd name="connsiteX6" fmla="*/ 0 w 1540975"/>
              <a:gd name="connsiteY6" fmla="*/ 661444 h 13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975" h="1322888">
                <a:moveTo>
                  <a:pt x="0" y="661444"/>
                </a:moveTo>
                <a:lnTo>
                  <a:pt x="330722" y="0"/>
                </a:lnTo>
                <a:lnTo>
                  <a:pt x="1210253" y="0"/>
                </a:lnTo>
                <a:lnTo>
                  <a:pt x="1540975" y="661444"/>
                </a:lnTo>
                <a:lnTo>
                  <a:pt x="1210253" y="1322888"/>
                </a:lnTo>
                <a:lnTo>
                  <a:pt x="330722" y="1322888"/>
                </a:lnTo>
                <a:lnTo>
                  <a:pt x="0" y="661444"/>
                </a:lnTo>
                <a:close/>
              </a:path>
            </a:pathLst>
          </a:cu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1">
            <a:schemeClr val="accent3">
              <a:shade val="50000"/>
              <a:hueOff val="0"/>
              <a:satOff val="0"/>
              <a:lumOff val="7192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7192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719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655" tIns="222659" rIns="238655" bIns="22265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800" dirty="0"/>
              <a:t>P1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68C01D-BD82-4F1B-BDBB-4F6A7D13F077}"/>
              </a:ext>
            </a:extLst>
          </p:cNvPr>
          <p:cNvSpPr txBox="1"/>
          <p:nvPr/>
        </p:nvSpPr>
        <p:spPr>
          <a:xfrm>
            <a:off x="6316929" y="4971887"/>
            <a:ext cx="314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Field Epidemiology Training </a:t>
            </a:r>
          </a:p>
        </p:txBody>
      </p:sp>
    </p:spTree>
    <p:extLst>
      <p:ext uri="{BB962C8B-B14F-4D97-AF65-F5344CB8AC3E}">
        <p14:creationId xmlns:p14="http://schemas.microsoft.com/office/powerpoint/2010/main" val="270790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0.27057 -0.0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9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2" grpId="0" animBg="1"/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7">
            <a:extLst>
              <a:ext uri="{FF2B5EF4-FFF2-40B4-BE49-F238E27FC236}">
                <a16:creationId xmlns:a16="http://schemas.microsoft.com/office/drawing/2014/main" id="{48A740BC-A0AA-45E0-B899-2AE9C6FE11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Arrow Connector 9">
            <a:extLst>
              <a:ext uri="{FF2B5EF4-FFF2-40B4-BE49-F238E27FC236}">
                <a16:creationId xmlns:a16="http://schemas.microsoft.com/office/drawing/2014/main" id="{B874EF51-C858-4BB9-97C3-D1775578712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10FA6E3-689A-4FC0-85CD-9A7C02C08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en-GB" sz="4000"/>
              <a:t>What does that make a field-epidemiologist?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A8373-FE77-46BC-A963-F3D2E76FD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644518"/>
            <a:ext cx="9013052" cy="3327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i="1" dirty="0"/>
              <a:t>“</a:t>
            </a:r>
            <a:r>
              <a:rPr lang="en-GB" i="1" dirty="0"/>
              <a:t>Persons with a diverse background but with a common analytical skillset </a:t>
            </a:r>
            <a:r>
              <a:rPr lang="en-GB" b="1" i="1" dirty="0"/>
              <a:t>(a methodological common language) </a:t>
            </a:r>
            <a:r>
              <a:rPr lang="en-GB" i="1" dirty="0"/>
              <a:t>who can collect and combine information from different sources, analyse it, condense it and advice, execute and evaluate intervention strategies with a direct positive benefit on the health of communities”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2329547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2EF56C-A6FC-444E-AA0A-FD0FDBB56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GB" dirty="0"/>
              <a:t>But what is it really?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A05F19-31B6-4BAC-AB83-30CE5735FB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193429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15A2819-6546-47A9-9286-F761C7A6E1AB}"/>
              </a:ext>
            </a:extLst>
          </p:cNvPr>
          <p:cNvSpPr txBox="1"/>
          <p:nvPr/>
        </p:nvSpPr>
        <p:spPr>
          <a:xfrm>
            <a:off x="2608912" y="6308209"/>
            <a:ext cx="865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Knows which questions to ask, and how to answer them (connecting islands)</a:t>
            </a:r>
          </a:p>
        </p:txBody>
      </p:sp>
    </p:spTree>
    <p:extLst>
      <p:ext uri="{BB962C8B-B14F-4D97-AF65-F5344CB8AC3E}">
        <p14:creationId xmlns:p14="http://schemas.microsoft.com/office/powerpoint/2010/main" val="2911283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5547A-E96D-4656-9764-484602DA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30" y="-18822"/>
            <a:ext cx="10515600" cy="1325563"/>
          </a:xfrm>
        </p:spPr>
        <p:txBody>
          <a:bodyPr/>
          <a:lstStyle/>
          <a:p>
            <a:r>
              <a:rPr lang="en-GB" dirty="0"/>
              <a:t>What is a field-epidemiologist in an outbreak?</a:t>
            </a: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D9844C07-1456-4D3D-985E-0EC6C6802DD4}"/>
              </a:ext>
            </a:extLst>
          </p:cNvPr>
          <p:cNvSpPr/>
          <p:nvPr/>
        </p:nvSpPr>
        <p:spPr>
          <a:xfrm>
            <a:off x="3493112" y="2741624"/>
            <a:ext cx="1312417" cy="1105760"/>
          </a:xfrm>
          <a:custGeom>
            <a:avLst/>
            <a:gdLst>
              <a:gd name="connsiteX0" fmla="*/ 0 w 1540975"/>
              <a:gd name="connsiteY0" fmla="*/ 661444 h 1322888"/>
              <a:gd name="connsiteX1" fmla="*/ 330722 w 1540975"/>
              <a:gd name="connsiteY1" fmla="*/ 0 h 1322888"/>
              <a:gd name="connsiteX2" fmla="*/ 1210253 w 1540975"/>
              <a:gd name="connsiteY2" fmla="*/ 0 h 1322888"/>
              <a:gd name="connsiteX3" fmla="*/ 1540975 w 1540975"/>
              <a:gd name="connsiteY3" fmla="*/ 661444 h 1322888"/>
              <a:gd name="connsiteX4" fmla="*/ 1210253 w 1540975"/>
              <a:gd name="connsiteY4" fmla="*/ 1322888 h 1322888"/>
              <a:gd name="connsiteX5" fmla="*/ 330722 w 1540975"/>
              <a:gd name="connsiteY5" fmla="*/ 1322888 h 1322888"/>
              <a:gd name="connsiteX6" fmla="*/ 0 w 1540975"/>
              <a:gd name="connsiteY6" fmla="*/ 661444 h 13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975" h="1322888">
                <a:moveTo>
                  <a:pt x="0" y="661444"/>
                </a:moveTo>
                <a:lnTo>
                  <a:pt x="330722" y="0"/>
                </a:lnTo>
                <a:lnTo>
                  <a:pt x="1210253" y="0"/>
                </a:lnTo>
                <a:lnTo>
                  <a:pt x="1540975" y="661444"/>
                </a:lnTo>
                <a:lnTo>
                  <a:pt x="1210253" y="1322888"/>
                </a:lnTo>
                <a:lnTo>
                  <a:pt x="330722" y="1322888"/>
                </a:lnTo>
                <a:lnTo>
                  <a:pt x="0" y="661444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3">
              <a:shade val="50000"/>
              <a:hueOff val="0"/>
              <a:satOff val="0"/>
              <a:lumOff val="7192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7192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719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655" tIns="222659" rIns="238655" bIns="22265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dirty="0"/>
              <a:t>Virologist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100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678BA071-E0E1-4012-8107-787D8EB3AD73}"/>
              </a:ext>
            </a:extLst>
          </p:cNvPr>
          <p:cNvSpPr/>
          <p:nvPr/>
        </p:nvSpPr>
        <p:spPr>
          <a:xfrm>
            <a:off x="2453858" y="2193713"/>
            <a:ext cx="1312417" cy="1105761"/>
          </a:xfrm>
          <a:custGeom>
            <a:avLst/>
            <a:gdLst>
              <a:gd name="connsiteX0" fmla="*/ 0 w 1540975"/>
              <a:gd name="connsiteY0" fmla="*/ 661444 h 1322888"/>
              <a:gd name="connsiteX1" fmla="*/ 330722 w 1540975"/>
              <a:gd name="connsiteY1" fmla="*/ 0 h 1322888"/>
              <a:gd name="connsiteX2" fmla="*/ 1210253 w 1540975"/>
              <a:gd name="connsiteY2" fmla="*/ 0 h 1322888"/>
              <a:gd name="connsiteX3" fmla="*/ 1540975 w 1540975"/>
              <a:gd name="connsiteY3" fmla="*/ 661444 h 1322888"/>
              <a:gd name="connsiteX4" fmla="*/ 1210253 w 1540975"/>
              <a:gd name="connsiteY4" fmla="*/ 1322888 h 1322888"/>
              <a:gd name="connsiteX5" fmla="*/ 330722 w 1540975"/>
              <a:gd name="connsiteY5" fmla="*/ 1322888 h 1322888"/>
              <a:gd name="connsiteX6" fmla="*/ 0 w 1540975"/>
              <a:gd name="connsiteY6" fmla="*/ 661444 h 13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975" h="1322888">
                <a:moveTo>
                  <a:pt x="0" y="661444"/>
                </a:moveTo>
                <a:lnTo>
                  <a:pt x="330722" y="0"/>
                </a:lnTo>
                <a:lnTo>
                  <a:pt x="1210253" y="0"/>
                </a:lnTo>
                <a:lnTo>
                  <a:pt x="1540975" y="661444"/>
                </a:lnTo>
                <a:lnTo>
                  <a:pt x="1210253" y="1322888"/>
                </a:lnTo>
                <a:lnTo>
                  <a:pt x="330722" y="1322888"/>
                </a:lnTo>
                <a:lnTo>
                  <a:pt x="0" y="661444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3">
              <a:shade val="50000"/>
              <a:hueOff val="0"/>
              <a:satOff val="0"/>
              <a:lumOff val="14385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14385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1438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655" tIns="221389" rIns="238655" bIns="221389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1" kern="1200" dirty="0">
                <a:solidFill>
                  <a:schemeClr val="accent2">
                    <a:lumMod val="50000"/>
                  </a:schemeClr>
                </a:solidFill>
              </a:rPr>
              <a:t>Microbiologists</a:t>
            </a: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E20AF916-5F46-40DB-8020-C0D7466B51E8}"/>
              </a:ext>
            </a:extLst>
          </p:cNvPr>
          <p:cNvSpPr/>
          <p:nvPr/>
        </p:nvSpPr>
        <p:spPr>
          <a:xfrm>
            <a:off x="2455878" y="3315464"/>
            <a:ext cx="1312417" cy="1105760"/>
          </a:xfrm>
          <a:custGeom>
            <a:avLst/>
            <a:gdLst>
              <a:gd name="connsiteX0" fmla="*/ 0 w 1540975"/>
              <a:gd name="connsiteY0" fmla="*/ 661444 h 1322888"/>
              <a:gd name="connsiteX1" fmla="*/ 330722 w 1540975"/>
              <a:gd name="connsiteY1" fmla="*/ 0 h 1322888"/>
              <a:gd name="connsiteX2" fmla="*/ 1210253 w 1540975"/>
              <a:gd name="connsiteY2" fmla="*/ 0 h 1322888"/>
              <a:gd name="connsiteX3" fmla="*/ 1540975 w 1540975"/>
              <a:gd name="connsiteY3" fmla="*/ 661444 h 1322888"/>
              <a:gd name="connsiteX4" fmla="*/ 1210253 w 1540975"/>
              <a:gd name="connsiteY4" fmla="*/ 1322888 h 1322888"/>
              <a:gd name="connsiteX5" fmla="*/ 330722 w 1540975"/>
              <a:gd name="connsiteY5" fmla="*/ 1322888 h 1322888"/>
              <a:gd name="connsiteX6" fmla="*/ 0 w 1540975"/>
              <a:gd name="connsiteY6" fmla="*/ 661444 h 13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975" h="1322888">
                <a:moveTo>
                  <a:pt x="0" y="661444"/>
                </a:moveTo>
                <a:lnTo>
                  <a:pt x="330722" y="0"/>
                </a:lnTo>
                <a:lnTo>
                  <a:pt x="1210253" y="0"/>
                </a:lnTo>
                <a:lnTo>
                  <a:pt x="1540975" y="661444"/>
                </a:lnTo>
                <a:lnTo>
                  <a:pt x="1210253" y="1322888"/>
                </a:lnTo>
                <a:lnTo>
                  <a:pt x="330722" y="1322888"/>
                </a:lnTo>
                <a:lnTo>
                  <a:pt x="0" y="661444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3">
              <a:shade val="50000"/>
              <a:hueOff val="0"/>
              <a:satOff val="0"/>
              <a:lumOff val="7192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7192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719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655" tIns="222659" rIns="238655" bIns="22265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dirty="0"/>
              <a:t>Bacteriologist</a:t>
            </a:r>
            <a:endParaRPr lang="en-GB" sz="1400" dirty="0"/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400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77838A33-6A27-4C17-A1AC-BBB14384A84B}"/>
              </a:ext>
            </a:extLst>
          </p:cNvPr>
          <p:cNvSpPr/>
          <p:nvPr/>
        </p:nvSpPr>
        <p:spPr>
          <a:xfrm>
            <a:off x="1409634" y="2752203"/>
            <a:ext cx="1312417" cy="1105760"/>
          </a:xfrm>
          <a:custGeom>
            <a:avLst/>
            <a:gdLst>
              <a:gd name="connsiteX0" fmla="*/ 0 w 1540975"/>
              <a:gd name="connsiteY0" fmla="*/ 661444 h 1322888"/>
              <a:gd name="connsiteX1" fmla="*/ 330722 w 1540975"/>
              <a:gd name="connsiteY1" fmla="*/ 0 h 1322888"/>
              <a:gd name="connsiteX2" fmla="*/ 1210253 w 1540975"/>
              <a:gd name="connsiteY2" fmla="*/ 0 h 1322888"/>
              <a:gd name="connsiteX3" fmla="*/ 1540975 w 1540975"/>
              <a:gd name="connsiteY3" fmla="*/ 661444 h 1322888"/>
              <a:gd name="connsiteX4" fmla="*/ 1210253 w 1540975"/>
              <a:gd name="connsiteY4" fmla="*/ 1322888 h 1322888"/>
              <a:gd name="connsiteX5" fmla="*/ 330722 w 1540975"/>
              <a:gd name="connsiteY5" fmla="*/ 1322888 h 1322888"/>
              <a:gd name="connsiteX6" fmla="*/ 0 w 1540975"/>
              <a:gd name="connsiteY6" fmla="*/ 661444 h 13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975" h="1322888">
                <a:moveTo>
                  <a:pt x="0" y="661444"/>
                </a:moveTo>
                <a:lnTo>
                  <a:pt x="330722" y="0"/>
                </a:lnTo>
                <a:lnTo>
                  <a:pt x="1210253" y="0"/>
                </a:lnTo>
                <a:lnTo>
                  <a:pt x="1540975" y="661444"/>
                </a:lnTo>
                <a:lnTo>
                  <a:pt x="1210253" y="1322888"/>
                </a:lnTo>
                <a:lnTo>
                  <a:pt x="330722" y="1322888"/>
                </a:lnTo>
                <a:lnTo>
                  <a:pt x="0" y="661444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3">
              <a:shade val="50000"/>
              <a:hueOff val="0"/>
              <a:satOff val="0"/>
              <a:lumOff val="7192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7192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719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655" tIns="222659" rIns="238655" bIns="22265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dirty="0"/>
              <a:t>Parasitologists</a:t>
            </a:r>
            <a:endParaRPr lang="en-GB" sz="1400" dirty="0"/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400" dirty="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4954EBD-39B5-4E8F-B077-1C24E8271996}"/>
              </a:ext>
            </a:extLst>
          </p:cNvPr>
          <p:cNvSpPr/>
          <p:nvPr/>
        </p:nvSpPr>
        <p:spPr>
          <a:xfrm>
            <a:off x="1396220" y="1640833"/>
            <a:ext cx="1312417" cy="1105760"/>
          </a:xfrm>
          <a:custGeom>
            <a:avLst/>
            <a:gdLst>
              <a:gd name="connsiteX0" fmla="*/ 0 w 1540975"/>
              <a:gd name="connsiteY0" fmla="*/ 661444 h 1322888"/>
              <a:gd name="connsiteX1" fmla="*/ 330722 w 1540975"/>
              <a:gd name="connsiteY1" fmla="*/ 0 h 1322888"/>
              <a:gd name="connsiteX2" fmla="*/ 1210253 w 1540975"/>
              <a:gd name="connsiteY2" fmla="*/ 0 h 1322888"/>
              <a:gd name="connsiteX3" fmla="*/ 1540975 w 1540975"/>
              <a:gd name="connsiteY3" fmla="*/ 661444 h 1322888"/>
              <a:gd name="connsiteX4" fmla="*/ 1210253 w 1540975"/>
              <a:gd name="connsiteY4" fmla="*/ 1322888 h 1322888"/>
              <a:gd name="connsiteX5" fmla="*/ 330722 w 1540975"/>
              <a:gd name="connsiteY5" fmla="*/ 1322888 h 1322888"/>
              <a:gd name="connsiteX6" fmla="*/ 0 w 1540975"/>
              <a:gd name="connsiteY6" fmla="*/ 661444 h 13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975" h="1322888">
                <a:moveTo>
                  <a:pt x="0" y="661444"/>
                </a:moveTo>
                <a:lnTo>
                  <a:pt x="330722" y="0"/>
                </a:lnTo>
                <a:lnTo>
                  <a:pt x="1210253" y="0"/>
                </a:lnTo>
                <a:lnTo>
                  <a:pt x="1540975" y="661444"/>
                </a:lnTo>
                <a:lnTo>
                  <a:pt x="1210253" y="1322888"/>
                </a:lnTo>
                <a:lnTo>
                  <a:pt x="330722" y="1322888"/>
                </a:lnTo>
                <a:lnTo>
                  <a:pt x="0" y="661444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3">
              <a:shade val="50000"/>
              <a:hueOff val="0"/>
              <a:satOff val="0"/>
              <a:lumOff val="7192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7192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719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655" tIns="222659" rIns="238655" bIns="22265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dirty="0"/>
              <a:t>Bio-informatician</a:t>
            </a:r>
            <a:endParaRPr lang="en-GB" sz="1400" dirty="0"/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400" dirty="0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9EC30498-DCF1-4548-949F-22E0E25B1C02}"/>
              </a:ext>
            </a:extLst>
          </p:cNvPr>
          <p:cNvSpPr/>
          <p:nvPr/>
        </p:nvSpPr>
        <p:spPr>
          <a:xfrm>
            <a:off x="251100" y="2222737"/>
            <a:ext cx="1312417" cy="1105761"/>
          </a:xfrm>
          <a:custGeom>
            <a:avLst/>
            <a:gdLst>
              <a:gd name="connsiteX0" fmla="*/ 0 w 1540975"/>
              <a:gd name="connsiteY0" fmla="*/ 661444 h 1322888"/>
              <a:gd name="connsiteX1" fmla="*/ 330722 w 1540975"/>
              <a:gd name="connsiteY1" fmla="*/ 0 h 1322888"/>
              <a:gd name="connsiteX2" fmla="*/ 1210253 w 1540975"/>
              <a:gd name="connsiteY2" fmla="*/ 0 h 1322888"/>
              <a:gd name="connsiteX3" fmla="*/ 1540975 w 1540975"/>
              <a:gd name="connsiteY3" fmla="*/ 661444 h 1322888"/>
              <a:gd name="connsiteX4" fmla="*/ 1210253 w 1540975"/>
              <a:gd name="connsiteY4" fmla="*/ 1322888 h 1322888"/>
              <a:gd name="connsiteX5" fmla="*/ 330722 w 1540975"/>
              <a:gd name="connsiteY5" fmla="*/ 1322888 h 1322888"/>
              <a:gd name="connsiteX6" fmla="*/ 0 w 1540975"/>
              <a:gd name="connsiteY6" fmla="*/ 661444 h 13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975" h="1322888">
                <a:moveTo>
                  <a:pt x="0" y="661444"/>
                </a:moveTo>
                <a:lnTo>
                  <a:pt x="330722" y="0"/>
                </a:lnTo>
                <a:lnTo>
                  <a:pt x="1210253" y="0"/>
                </a:lnTo>
                <a:lnTo>
                  <a:pt x="1540975" y="661444"/>
                </a:lnTo>
                <a:lnTo>
                  <a:pt x="1210253" y="1322888"/>
                </a:lnTo>
                <a:lnTo>
                  <a:pt x="330722" y="1322888"/>
                </a:lnTo>
                <a:lnTo>
                  <a:pt x="0" y="661444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3">
              <a:shade val="50000"/>
              <a:hueOff val="0"/>
              <a:satOff val="0"/>
              <a:lumOff val="14385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14385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1438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655" tIns="221389" rIns="238655" bIns="221389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1" kern="1200" dirty="0">
                <a:solidFill>
                  <a:schemeClr val="accent2">
                    <a:lumMod val="50000"/>
                  </a:schemeClr>
                </a:solidFill>
              </a:rPr>
              <a:t>Clinicians //</a:t>
            </a:r>
          </a:p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1" dirty="0">
                <a:solidFill>
                  <a:schemeClr val="accent2">
                    <a:lumMod val="50000"/>
                  </a:schemeClr>
                </a:solidFill>
              </a:rPr>
              <a:t>HC staff</a:t>
            </a:r>
            <a:endParaRPr lang="en-US" sz="1000" b="1" kern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BC3AD4F3-4409-4640-8C22-6AA789E07D84}"/>
              </a:ext>
            </a:extLst>
          </p:cNvPr>
          <p:cNvSpPr/>
          <p:nvPr/>
        </p:nvSpPr>
        <p:spPr>
          <a:xfrm>
            <a:off x="2435529" y="1071963"/>
            <a:ext cx="1312417" cy="1105760"/>
          </a:xfrm>
          <a:custGeom>
            <a:avLst/>
            <a:gdLst>
              <a:gd name="connsiteX0" fmla="*/ 0 w 1540975"/>
              <a:gd name="connsiteY0" fmla="*/ 661444 h 1322888"/>
              <a:gd name="connsiteX1" fmla="*/ 330722 w 1540975"/>
              <a:gd name="connsiteY1" fmla="*/ 0 h 1322888"/>
              <a:gd name="connsiteX2" fmla="*/ 1210253 w 1540975"/>
              <a:gd name="connsiteY2" fmla="*/ 0 h 1322888"/>
              <a:gd name="connsiteX3" fmla="*/ 1540975 w 1540975"/>
              <a:gd name="connsiteY3" fmla="*/ 661444 h 1322888"/>
              <a:gd name="connsiteX4" fmla="*/ 1210253 w 1540975"/>
              <a:gd name="connsiteY4" fmla="*/ 1322888 h 1322888"/>
              <a:gd name="connsiteX5" fmla="*/ 330722 w 1540975"/>
              <a:gd name="connsiteY5" fmla="*/ 1322888 h 1322888"/>
              <a:gd name="connsiteX6" fmla="*/ 0 w 1540975"/>
              <a:gd name="connsiteY6" fmla="*/ 661444 h 13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975" h="1322888">
                <a:moveTo>
                  <a:pt x="0" y="661444"/>
                </a:moveTo>
                <a:lnTo>
                  <a:pt x="330722" y="0"/>
                </a:lnTo>
                <a:lnTo>
                  <a:pt x="1210253" y="0"/>
                </a:lnTo>
                <a:lnTo>
                  <a:pt x="1540975" y="661444"/>
                </a:lnTo>
                <a:lnTo>
                  <a:pt x="1210253" y="1322888"/>
                </a:lnTo>
                <a:lnTo>
                  <a:pt x="330722" y="1322888"/>
                </a:lnTo>
                <a:lnTo>
                  <a:pt x="0" y="661444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3">
              <a:shade val="50000"/>
              <a:hueOff val="0"/>
              <a:satOff val="0"/>
              <a:lumOff val="7192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7192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719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655" tIns="222659" rIns="238655" bIns="22265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dirty="0"/>
              <a:t>Field-diagnoses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dirty="0"/>
              <a:t>expert</a:t>
            </a:r>
            <a:endParaRPr lang="en-GB" sz="1400" dirty="0"/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400" dirty="0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60B4EF35-C307-482B-B33B-2BF4B4BA590A}"/>
              </a:ext>
            </a:extLst>
          </p:cNvPr>
          <p:cNvSpPr/>
          <p:nvPr/>
        </p:nvSpPr>
        <p:spPr>
          <a:xfrm>
            <a:off x="3483499" y="1624843"/>
            <a:ext cx="1312417" cy="1105760"/>
          </a:xfrm>
          <a:custGeom>
            <a:avLst/>
            <a:gdLst>
              <a:gd name="connsiteX0" fmla="*/ 0 w 1540975"/>
              <a:gd name="connsiteY0" fmla="*/ 661444 h 1322888"/>
              <a:gd name="connsiteX1" fmla="*/ 330722 w 1540975"/>
              <a:gd name="connsiteY1" fmla="*/ 0 h 1322888"/>
              <a:gd name="connsiteX2" fmla="*/ 1210253 w 1540975"/>
              <a:gd name="connsiteY2" fmla="*/ 0 h 1322888"/>
              <a:gd name="connsiteX3" fmla="*/ 1540975 w 1540975"/>
              <a:gd name="connsiteY3" fmla="*/ 661444 h 1322888"/>
              <a:gd name="connsiteX4" fmla="*/ 1210253 w 1540975"/>
              <a:gd name="connsiteY4" fmla="*/ 1322888 h 1322888"/>
              <a:gd name="connsiteX5" fmla="*/ 330722 w 1540975"/>
              <a:gd name="connsiteY5" fmla="*/ 1322888 h 1322888"/>
              <a:gd name="connsiteX6" fmla="*/ 0 w 1540975"/>
              <a:gd name="connsiteY6" fmla="*/ 661444 h 13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975" h="1322888">
                <a:moveTo>
                  <a:pt x="0" y="661444"/>
                </a:moveTo>
                <a:lnTo>
                  <a:pt x="330722" y="0"/>
                </a:lnTo>
                <a:lnTo>
                  <a:pt x="1210253" y="0"/>
                </a:lnTo>
                <a:lnTo>
                  <a:pt x="1540975" y="661444"/>
                </a:lnTo>
                <a:lnTo>
                  <a:pt x="1210253" y="1322888"/>
                </a:lnTo>
                <a:lnTo>
                  <a:pt x="330722" y="1322888"/>
                </a:lnTo>
                <a:lnTo>
                  <a:pt x="0" y="661444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3">
              <a:shade val="50000"/>
              <a:hueOff val="0"/>
              <a:satOff val="0"/>
              <a:lumOff val="7192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7192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719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655" tIns="222659" rIns="238655" bIns="22265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dirty="0"/>
              <a:t>Others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400" dirty="0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4C8D1BE8-43BE-415A-AB53-28084BEB9037}"/>
              </a:ext>
            </a:extLst>
          </p:cNvPr>
          <p:cNvSpPr/>
          <p:nvPr/>
        </p:nvSpPr>
        <p:spPr>
          <a:xfrm>
            <a:off x="4987471" y="2193712"/>
            <a:ext cx="1312417" cy="1105761"/>
          </a:xfrm>
          <a:custGeom>
            <a:avLst/>
            <a:gdLst>
              <a:gd name="connsiteX0" fmla="*/ 0 w 1540975"/>
              <a:gd name="connsiteY0" fmla="*/ 661444 h 1322888"/>
              <a:gd name="connsiteX1" fmla="*/ 330722 w 1540975"/>
              <a:gd name="connsiteY1" fmla="*/ 0 h 1322888"/>
              <a:gd name="connsiteX2" fmla="*/ 1210253 w 1540975"/>
              <a:gd name="connsiteY2" fmla="*/ 0 h 1322888"/>
              <a:gd name="connsiteX3" fmla="*/ 1540975 w 1540975"/>
              <a:gd name="connsiteY3" fmla="*/ 661444 h 1322888"/>
              <a:gd name="connsiteX4" fmla="*/ 1210253 w 1540975"/>
              <a:gd name="connsiteY4" fmla="*/ 1322888 h 1322888"/>
              <a:gd name="connsiteX5" fmla="*/ 330722 w 1540975"/>
              <a:gd name="connsiteY5" fmla="*/ 1322888 h 1322888"/>
              <a:gd name="connsiteX6" fmla="*/ 0 w 1540975"/>
              <a:gd name="connsiteY6" fmla="*/ 661444 h 13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975" h="1322888">
                <a:moveTo>
                  <a:pt x="0" y="661444"/>
                </a:moveTo>
                <a:lnTo>
                  <a:pt x="330722" y="0"/>
                </a:lnTo>
                <a:lnTo>
                  <a:pt x="1210253" y="0"/>
                </a:lnTo>
                <a:lnTo>
                  <a:pt x="1540975" y="661444"/>
                </a:lnTo>
                <a:lnTo>
                  <a:pt x="1210253" y="1322888"/>
                </a:lnTo>
                <a:lnTo>
                  <a:pt x="330722" y="1322888"/>
                </a:lnTo>
                <a:lnTo>
                  <a:pt x="0" y="661444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3">
              <a:shade val="50000"/>
              <a:hueOff val="0"/>
              <a:satOff val="0"/>
              <a:lumOff val="14385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14385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1438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655" tIns="221389" rIns="238655" bIns="221389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1" kern="1200" dirty="0">
                <a:solidFill>
                  <a:schemeClr val="accent2">
                    <a:lumMod val="50000"/>
                  </a:schemeClr>
                </a:solidFill>
              </a:rPr>
              <a:t>Social Scientists/ Anthropologist</a:t>
            </a: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17C4BF86-A744-46D2-96F3-6FE0C0C0EB24}"/>
              </a:ext>
            </a:extLst>
          </p:cNvPr>
          <p:cNvSpPr/>
          <p:nvPr/>
        </p:nvSpPr>
        <p:spPr>
          <a:xfrm>
            <a:off x="6675376" y="2193712"/>
            <a:ext cx="1312417" cy="1105761"/>
          </a:xfrm>
          <a:custGeom>
            <a:avLst/>
            <a:gdLst>
              <a:gd name="connsiteX0" fmla="*/ 0 w 1540975"/>
              <a:gd name="connsiteY0" fmla="*/ 661444 h 1322888"/>
              <a:gd name="connsiteX1" fmla="*/ 330722 w 1540975"/>
              <a:gd name="connsiteY1" fmla="*/ 0 h 1322888"/>
              <a:gd name="connsiteX2" fmla="*/ 1210253 w 1540975"/>
              <a:gd name="connsiteY2" fmla="*/ 0 h 1322888"/>
              <a:gd name="connsiteX3" fmla="*/ 1540975 w 1540975"/>
              <a:gd name="connsiteY3" fmla="*/ 661444 h 1322888"/>
              <a:gd name="connsiteX4" fmla="*/ 1210253 w 1540975"/>
              <a:gd name="connsiteY4" fmla="*/ 1322888 h 1322888"/>
              <a:gd name="connsiteX5" fmla="*/ 330722 w 1540975"/>
              <a:gd name="connsiteY5" fmla="*/ 1322888 h 1322888"/>
              <a:gd name="connsiteX6" fmla="*/ 0 w 1540975"/>
              <a:gd name="connsiteY6" fmla="*/ 661444 h 13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975" h="1322888">
                <a:moveTo>
                  <a:pt x="0" y="661444"/>
                </a:moveTo>
                <a:lnTo>
                  <a:pt x="330722" y="0"/>
                </a:lnTo>
                <a:lnTo>
                  <a:pt x="1210253" y="0"/>
                </a:lnTo>
                <a:lnTo>
                  <a:pt x="1540975" y="661444"/>
                </a:lnTo>
                <a:lnTo>
                  <a:pt x="1210253" y="1322888"/>
                </a:lnTo>
                <a:lnTo>
                  <a:pt x="330722" y="1322888"/>
                </a:lnTo>
                <a:lnTo>
                  <a:pt x="0" y="661444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3">
              <a:shade val="50000"/>
              <a:hueOff val="0"/>
              <a:satOff val="0"/>
              <a:lumOff val="14385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14385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1438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655" tIns="221389" rIns="238655" bIns="221389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1" kern="1200" dirty="0">
                <a:solidFill>
                  <a:schemeClr val="accent2">
                    <a:lumMod val="50000"/>
                  </a:schemeClr>
                </a:solidFill>
              </a:rPr>
              <a:t>Logistics support</a:t>
            </a: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DD3AE074-00DC-40CD-97F1-566B290D5316}"/>
              </a:ext>
            </a:extLst>
          </p:cNvPr>
          <p:cNvSpPr/>
          <p:nvPr/>
        </p:nvSpPr>
        <p:spPr>
          <a:xfrm>
            <a:off x="5503135" y="4477575"/>
            <a:ext cx="1312417" cy="1105761"/>
          </a:xfrm>
          <a:custGeom>
            <a:avLst/>
            <a:gdLst>
              <a:gd name="connsiteX0" fmla="*/ 0 w 1540975"/>
              <a:gd name="connsiteY0" fmla="*/ 661444 h 1322888"/>
              <a:gd name="connsiteX1" fmla="*/ 330722 w 1540975"/>
              <a:gd name="connsiteY1" fmla="*/ 0 h 1322888"/>
              <a:gd name="connsiteX2" fmla="*/ 1210253 w 1540975"/>
              <a:gd name="connsiteY2" fmla="*/ 0 h 1322888"/>
              <a:gd name="connsiteX3" fmla="*/ 1540975 w 1540975"/>
              <a:gd name="connsiteY3" fmla="*/ 661444 h 1322888"/>
              <a:gd name="connsiteX4" fmla="*/ 1210253 w 1540975"/>
              <a:gd name="connsiteY4" fmla="*/ 1322888 h 1322888"/>
              <a:gd name="connsiteX5" fmla="*/ 330722 w 1540975"/>
              <a:gd name="connsiteY5" fmla="*/ 1322888 h 1322888"/>
              <a:gd name="connsiteX6" fmla="*/ 0 w 1540975"/>
              <a:gd name="connsiteY6" fmla="*/ 661444 h 13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975" h="1322888">
                <a:moveTo>
                  <a:pt x="0" y="661444"/>
                </a:moveTo>
                <a:lnTo>
                  <a:pt x="330722" y="0"/>
                </a:lnTo>
                <a:lnTo>
                  <a:pt x="1210253" y="0"/>
                </a:lnTo>
                <a:lnTo>
                  <a:pt x="1540975" y="661444"/>
                </a:lnTo>
                <a:lnTo>
                  <a:pt x="1210253" y="1322888"/>
                </a:lnTo>
                <a:lnTo>
                  <a:pt x="330722" y="1322888"/>
                </a:lnTo>
                <a:lnTo>
                  <a:pt x="0" y="661444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3">
              <a:shade val="50000"/>
              <a:hueOff val="0"/>
              <a:satOff val="0"/>
              <a:lumOff val="14385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14385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1438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655" tIns="221389" rIns="238655" bIns="221389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1" kern="1200" dirty="0">
                <a:solidFill>
                  <a:schemeClr val="accent2">
                    <a:lumMod val="50000"/>
                  </a:schemeClr>
                </a:solidFill>
              </a:rPr>
              <a:t>Field-epidemiologist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97CAF9C-27EF-46A2-9947-4D51D2D7603E}"/>
              </a:ext>
            </a:extLst>
          </p:cNvPr>
          <p:cNvSpPr/>
          <p:nvPr/>
        </p:nvSpPr>
        <p:spPr>
          <a:xfrm>
            <a:off x="5503134" y="5603217"/>
            <a:ext cx="1312417" cy="1105760"/>
          </a:xfrm>
          <a:custGeom>
            <a:avLst/>
            <a:gdLst>
              <a:gd name="connsiteX0" fmla="*/ 0 w 1540975"/>
              <a:gd name="connsiteY0" fmla="*/ 661444 h 1322888"/>
              <a:gd name="connsiteX1" fmla="*/ 330722 w 1540975"/>
              <a:gd name="connsiteY1" fmla="*/ 0 h 1322888"/>
              <a:gd name="connsiteX2" fmla="*/ 1210253 w 1540975"/>
              <a:gd name="connsiteY2" fmla="*/ 0 h 1322888"/>
              <a:gd name="connsiteX3" fmla="*/ 1540975 w 1540975"/>
              <a:gd name="connsiteY3" fmla="*/ 661444 h 1322888"/>
              <a:gd name="connsiteX4" fmla="*/ 1210253 w 1540975"/>
              <a:gd name="connsiteY4" fmla="*/ 1322888 h 1322888"/>
              <a:gd name="connsiteX5" fmla="*/ 330722 w 1540975"/>
              <a:gd name="connsiteY5" fmla="*/ 1322888 h 1322888"/>
              <a:gd name="connsiteX6" fmla="*/ 0 w 1540975"/>
              <a:gd name="connsiteY6" fmla="*/ 661444 h 13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975" h="1322888">
                <a:moveTo>
                  <a:pt x="0" y="661444"/>
                </a:moveTo>
                <a:lnTo>
                  <a:pt x="330722" y="0"/>
                </a:lnTo>
                <a:lnTo>
                  <a:pt x="1210253" y="0"/>
                </a:lnTo>
                <a:lnTo>
                  <a:pt x="1540975" y="661444"/>
                </a:lnTo>
                <a:lnTo>
                  <a:pt x="1210253" y="1322888"/>
                </a:lnTo>
                <a:lnTo>
                  <a:pt x="330722" y="1322888"/>
                </a:lnTo>
                <a:lnTo>
                  <a:pt x="0" y="661444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3">
              <a:shade val="50000"/>
              <a:hueOff val="0"/>
              <a:satOff val="0"/>
              <a:lumOff val="7192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7192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719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655" tIns="222659" rIns="238655" bIns="22265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dirty="0"/>
              <a:t>Mathematical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dirty="0"/>
              <a:t>Modellers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100" dirty="0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75B28034-7C74-44D1-97CD-49E0AAE59C72}"/>
              </a:ext>
            </a:extLst>
          </p:cNvPr>
          <p:cNvSpPr/>
          <p:nvPr/>
        </p:nvSpPr>
        <p:spPr>
          <a:xfrm>
            <a:off x="4454299" y="5040396"/>
            <a:ext cx="1312417" cy="1105760"/>
          </a:xfrm>
          <a:custGeom>
            <a:avLst/>
            <a:gdLst>
              <a:gd name="connsiteX0" fmla="*/ 0 w 1540975"/>
              <a:gd name="connsiteY0" fmla="*/ 661444 h 1322888"/>
              <a:gd name="connsiteX1" fmla="*/ 330722 w 1540975"/>
              <a:gd name="connsiteY1" fmla="*/ 0 h 1322888"/>
              <a:gd name="connsiteX2" fmla="*/ 1210253 w 1540975"/>
              <a:gd name="connsiteY2" fmla="*/ 0 h 1322888"/>
              <a:gd name="connsiteX3" fmla="*/ 1540975 w 1540975"/>
              <a:gd name="connsiteY3" fmla="*/ 661444 h 1322888"/>
              <a:gd name="connsiteX4" fmla="*/ 1210253 w 1540975"/>
              <a:gd name="connsiteY4" fmla="*/ 1322888 h 1322888"/>
              <a:gd name="connsiteX5" fmla="*/ 330722 w 1540975"/>
              <a:gd name="connsiteY5" fmla="*/ 1322888 h 1322888"/>
              <a:gd name="connsiteX6" fmla="*/ 0 w 1540975"/>
              <a:gd name="connsiteY6" fmla="*/ 661444 h 13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975" h="1322888">
                <a:moveTo>
                  <a:pt x="0" y="661444"/>
                </a:moveTo>
                <a:lnTo>
                  <a:pt x="330722" y="0"/>
                </a:lnTo>
                <a:lnTo>
                  <a:pt x="1210253" y="0"/>
                </a:lnTo>
                <a:lnTo>
                  <a:pt x="1540975" y="661444"/>
                </a:lnTo>
                <a:lnTo>
                  <a:pt x="1210253" y="1322888"/>
                </a:lnTo>
                <a:lnTo>
                  <a:pt x="330722" y="1322888"/>
                </a:lnTo>
                <a:lnTo>
                  <a:pt x="0" y="661444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3">
              <a:shade val="50000"/>
              <a:hueOff val="0"/>
              <a:satOff val="0"/>
              <a:lumOff val="7192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7192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719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655" tIns="222659" rIns="238655" bIns="22265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dirty="0"/>
              <a:t>Epidemiologist</a:t>
            </a: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BD41F324-0E15-4055-8EDC-FC668E7C91F8}"/>
              </a:ext>
            </a:extLst>
          </p:cNvPr>
          <p:cNvSpPr/>
          <p:nvPr/>
        </p:nvSpPr>
        <p:spPr>
          <a:xfrm>
            <a:off x="6537060" y="5053952"/>
            <a:ext cx="1312417" cy="1105760"/>
          </a:xfrm>
          <a:custGeom>
            <a:avLst/>
            <a:gdLst>
              <a:gd name="connsiteX0" fmla="*/ 0 w 1540975"/>
              <a:gd name="connsiteY0" fmla="*/ 661444 h 1322888"/>
              <a:gd name="connsiteX1" fmla="*/ 330722 w 1540975"/>
              <a:gd name="connsiteY1" fmla="*/ 0 h 1322888"/>
              <a:gd name="connsiteX2" fmla="*/ 1210253 w 1540975"/>
              <a:gd name="connsiteY2" fmla="*/ 0 h 1322888"/>
              <a:gd name="connsiteX3" fmla="*/ 1540975 w 1540975"/>
              <a:gd name="connsiteY3" fmla="*/ 661444 h 1322888"/>
              <a:gd name="connsiteX4" fmla="*/ 1210253 w 1540975"/>
              <a:gd name="connsiteY4" fmla="*/ 1322888 h 1322888"/>
              <a:gd name="connsiteX5" fmla="*/ 330722 w 1540975"/>
              <a:gd name="connsiteY5" fmla="*/ 1322888 h 1322888"/>
              <a:gd name="connsiteX6" fmla="*/ 0 w 1540975"/>
              <a:gd name="connsiteY6" fmla="*/ 661444 h 13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975" h="1322888">
                <a:moveTo>
                  <a:pt x="0" y="661444"/>
                </a:moveTo>
                <a:lnTo>
                  <a:pt x="330722" y="0"/>
                </a:lnTo>
                <a:lnTo>
                  <a:pt x="1210253" y="0"/>
                </a:lnTo>
                <a:lnTo>
                  <a:pt x="1540975" y="661444"/>
                </a:lnTo>
                <a:lnTo>
                  <a:pt x="1210253" y="1322888"/>
                </a:lnTo>
                <a:lnTo>
                  <a:pt x="330722" y="1322888"/>
                </a:lnTo>
                <a:lnTo>
                  <a:pt x="0" y="661444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3">
              <a:shade val="50000"/>
              <a:hueOff val="0"/>
              <a:satOff val="0"/>
              <a:lumOff val="7192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7192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719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655" tIns="222659" rIns="238655" bIns="22265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dirty="0"/>
              <a:t>Data managers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7B2FBAD-B363-4D9D-9F97-9B0A7F48DDF0}"/>
              </a:ext>
            </a:extLst>
          </p:cNvPr>
          <p:cNvSpPr/>
          <p:nvPr/>
        </p:nvSpPr>
        <p:spPr>
          <a:xfrm>
            <a:off x="8363281" y="1993774"/>
            <a:ext cx="1712218" cy="1473657"/>
          </a:xfrm>
          <a:custGeom>
            <a:avLst/>
            <a:gdLst>
              <a:gd name="connsiteX0" fmla="*/ 0 w 1540975"/>
              <a:gd name="connsiteY0" fmla="*/ 661444 h 1322888"/>
              <a:gd name="connsiteX1" fmla="*/ 330722 w 1540975"/>
              <a:gd name="connsiteY1" fmla="*/ 0 h 1322888"/>
              <a:gd name="connsiteX2" fmla="*/ 1210253 w 1540975"/>
              <a:gd name="connsiteY2" fmla="*/ 0 h 1322888"/>
              <a:gd name="connsiteX3" fmla="*/ 1540975 w 1540975"/>
              <a:gd name="connsiteY3" fmla="*/ 661444 h 1322888"/>
              <a:gd name="connsiteX4" fmla="*/ 1210253 w 1540975"/>
              <a:gd name="connsiteY4" fmla="*/ 1322888 h 1322888"/>
              <a:gd name="connsiteX5" fmla="*/ 330722 w 1540975"/>
              <a:gd name="connsiteY5" fmla="*/ 1322888 h 1322888"/>
              <a:gd name="connsiteX6" fmla="*/ 0 w 1540975"/>
              <a:gd name="connsiteY6" fmla="*/ 661444 h 13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975" h="1322888">
                <a:moveTo>
                  <a:pt x="0" y="661444"/>
                </a:moveTo>
                <a:lnTo>
                  <a:pt x="330722" y="0"/>
                </a:lnTo>
                <a:lnTo>
                  <a:pt x="1210253" y="0"/>
                </a:lnTo>
                <a:lnTo>
                  <a:pt x="1540975" y="661444"/>
                </a:lnTo>
                <a:lnTo>
                  <a:pt x="1210253" y="1322888"/>
                </a:lnTo>
                <a:lnTo>
                  <a:pt x="330722" y="1322888"/>
                </a:lnTo>
                <a:lnTo>
                  <a:pt x="0" y="661444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3">
              <a:shade val="50000"/>
              <a:hueOff val="0"/>
              <a:satOff val="0"/>
              <a:lumOff val="14385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14385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1438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655" tIns="221389" rIns="238655" bIns="221389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1" kern="1200" dirty="0">
                <a:solidFill>
                  <a:schemeClr val="accent2">
                    <a:lumMod val="50000"/>
                  </a:schemeClr>
                </a:solidFill>
              </a:rPr>
              <a:t>Communities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C7E8500-6180-4C80-BEFD-FBF4FDE19862}"/>
              </a:ext>
            </a:extLst>
          </p:cNvPr>
          <p:cNvSpPr/>
          <p:nvPr/>
        </p:nvSpPr>
        <p:spPr>
          <a:xfrm>
            <a:off x="10399059" y="2193712"/>
            <a:ext cx="1312417" cy="1105761"/>
          </a:xfrm>
          <a:custGeom>
            <a:avLst/>
            <a:gdLst>
              <a:gd name="connsiteX0" fmla="*/ 0 w 1540975"/>
              <a:gd name="connsiteY0" fmla="*/ 661444 h 1322888"/>
              <a:gd name="connsiteX1" fmla="*/ 330722 w 1540975"/>
              <a:gd name="connsiteY1" fmla="*/ 0 h 1322888"/>
              <a:gd name="connsiteX2" fmla="*/ 1210253 w 1540975"/>
              <a:gd name="connsiteY2" fmla="*/ 0 h 1322888"/>
              <a:gd name="connsiteX3" fmla="*/ 1540975 w 1540975"/>
              <a:gd name="connsiteY3" fmla="*/ 661444 h 1322888"/>
              <a:gd name="connsiteX4" fmla="*/ 1210253 w 1540975"/>
              <a:gd name="connsiteY4" fmla="*/ 1322888 h 1322888"/>
              <a:gd name="connsiteX5" fmla="*/ 330722 w 1540975"/>
              <a:gd name="connsiteY5" fmla="*/ 1322888 h 1322888"/>
              <a:gd name="connsiteX6" fmla="*/ 0 w 1540975"/>
              <a:gd name="connsiteY6" fmla="*/ 661444 h 13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975" h="1322888">
                <a:moveTo>
                  <a:pt x="0" y="661444"/>
                </a:moveTo>
                <a:lnTo>
                  <a:pt x="330722" y="0"/>
                </a:lnTo>
                <a:lnTo>
                  <a:pt x="1210253" y="0"/>
                </a:lnTo>
                <a:lnTo>
                  <a:pt x="1540975" y="661444"/>
                </a:lnTo>
                <a:lnTo>
                  <a:pt x="1210253" y="1322888"/>
                </a:lnTo>
                <a:lnTo>
                  <a:pt x="330722" y="1322888"/>
                </a:lnTo>
                <a:lnTo>
                  <a:pt x="0" y="661444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3">
              <a:shade val="50000"/>
              <a:hueOff val="0"/>
              <a:satOff val="0"/>
              <a:lumOff val="14385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14385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1438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655" tIns="221389" rIns="238655" bIns="221389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1" kern="1200" dirty="0">
                <a:solidFill>
                  <a:schemeClr val="accent2">
                    <a:lumMod val="50000"/>
                  </a:schemeClr>
                </a:solidFill>
              </a:rPr>
              <a:t>Political stakeholders</a:t>
            </a:r>
          </a:p>
        </p:txBody>
      </p:sp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4CA4C4D3-23B1-44CF-83F6-3C73D3463450}"/>
              </a:ext>
            </a:extLst>
          </p:cNvPr>
          <p:cNvCxnSpPr>
            <a:cxnSpLocks/>
            <a:stCxn id="87" idx="4"/>
            <a:endCxn id="95" idx="2"/>
          </p:cNvCxnSpPr>
          <p:nvPr/>
        </p:nvCxnSpPr>
        <p:spPr>
          <a:xfrm>
            <a:off x="1281848" y="3328498"/>
            <a:ext cx="4203199" cy="1711898"/>
          </a:xfrm>
          <a:prstGeom prst="curvedConnector3">
            <a:avLst>
              <a:gd name="adj1" fmla="val 3129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BA19FF82-71A0-4F6C-B967-AF17EDBFE1B8}"/>
              </a:ext>
            </a:extLst>
          </p:cNvPr>
          <p:cNvCxnSpPr>
            <a:cxnSpLocks/>
            <a:endCxn id="93" idx="1"/>
          </p:cNvCxnSpPr>
          <p:nvPr/>
        </p:nvCxnSpPr>
        <p:spPr>
          <a:xfrm>
            <a:off x="3483499" y="3293424"/>
            <a:ext cx="2301305" cy="1184151"/>
          </a:xfrm>
          <a:prstGeom prst="curvedConnector3">
            <a:avLst>
              <a:gd name="adj1" fmla="val 23212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A15B351B-337A-4676-A2F4-10E982FCEB3F}"/>
              </a:ext>
            </a:extLst>
          </p:cNvPr>
          <p:cNvCxnSpPr>
            <a:cxnSpLocks/>
            <a:stCxn id="91" idx="5"/>
            <a:endCxn id="93" idx="1"/>
          </p:cNvCxnSpPr>
          <p:nvPr/>
        </p:nvCxnSpPr>
        <p:spPr>
          <a:xfrm>
            <a:off x="5269140" y="3299473"/>
            <a:ext cx="515664" cy="1178102"/>
          </a:xfrm>
          <a:prstGeom prst="curvedConnector3">
            <a:avLst>
              <a:gd name="adj1" fmla="val 100397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8FE1A183-F6A8-4BA8-BABD-4CA34D82F64D}"/>
              </a:ext>
            </a:extLst>
          </p:cNvPr>
          <p:cNvCxnSpPr>
            <a:cxnSpLocks/>
            <a:endCxn id="93" idx="2"/>
          </p:cNvCxnSpPr>
          <p:nvPr/>
        </p:nvCxnSpPr>
        <p:spPr>
          <a:xfrm rot="5400000">
            <a:off x="6157363" y="3671712"/>
            <a:ext cx="1182383" cy="429342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D2769F33-4C7E-4863-B0D6-8C5B492C95F2}"/>
              </a:ext>
            </a:extLst>
          </p:cNvPr>
          <p:cNvCxnSpPr>
            <a:cxnSpLocks/>
            <a:stCxn id="17" idx="5"/>
          </p:cNvCxnSpPr>
          <p:nvPr/>
        </p:nvCxnSpPr>
        <p:spPr>
          <a:xfrm flipH="1">
            <a:off x="6868922" y="3467431"/>
            <a:ext cx="1861833" cy="1563024"/>
          </a:xfrm>
          <a:prstGeom prst="curvedConnector3">
            <a:avLst>
              <a:gd name="adj1" fmla="val 52424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A25DB032-09EE-47B9-9C52-C38B72A22589}"/>
              </a:ext>
            </a:extLst>
          </p:cNvPr>
          <p:cNvCxnSpPr>
            <a:cxnSpLocks/>
            <a:stCxn id="18" idx="5"/>
            <a:endCxn id="96" idx="1"/>
          </p:cNvCxnSpPr>
          <p:nvPr/>
        </p:nvCxnSpPr>
        <p:spPr>
          <a:xfrm flipH="1">
            <a:off x="6818729" y="3299473"/>
            <a:ext cx="3861999" cy="1754479"/>
          </a:xfrm>
          <a:prstGeom prst="curvedConnector3">
            <a:avLst>
              <a:gd name="adj1" fmla="val 34819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3301751-13A2-4D74-9124-C0458835C4F9}"/>
              </a:ext>
            </a:extLst>
          </p:cNvPr>
          <p:cNvGrpSpPr/>
          <p:nvPr/>
        </p:nvGrpSpPr>
        <p:grpSpPr>
          <a:xfrm>
            <a:off x="1281848" y="3299473"/>
            <a:ext cx="9398880" cy="1754479"/>
            <a:chOff x="1281848" y="3299473"/>
            <a:chExt cx="9398880" cy="1754479"/>
          </a:xfrm>
        </p:grpSpPr>
        <p:cxnSp>
          <p:nvCxnSpPr>
            <p:cNvPr id="29" name="Connector: Curved 28">
              <a:extLst>
                <a:ext uri="{FF2B5EF4-FFF2-40B4-BE49-F238E27FC236}">
                  <a16:creationId xmlns:a16="http://schemas.microsoft.com/office/drawing/2014/main" id="{85BC3703-88BC-4719-A474-2707EAB388A9}"/>
                </a:ext>
              </a:extLst>
            </p:cNvPr>
            <p:cNvCxnSpPr>
              <a:cxnSpLocks/>
              <a:stCxn id="93" idx="0"/>
              <a:endCxn id="87" idx="4"/>
            </p:cNvCxnSpPr>
            <p:nvPr/>
          </p:nvCxnSpPr>
          <p:spPr>
            <a:xfrm flipH="1" flipV="1">
              <a:off x="1281848" y="3328498"/>
              <a:ext cx="4221287" cy="1701958"/>
            </a:xfrm>
            <a:prstGeom prst="curvedConnector3">
              <a:avLst>
                <a:gd name="adj1" fmla="val 75569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or: Curved 49">
              <a:extLst>
                <a:ext uri="{FF2B5EF4-FFF2-40B4-BE49-F238E27FC236}">
                  <a16:creationId xmlns:a16="http://schemas.microsoft.com/office/drawing/2014/main" id="{F71C178F-F23F-4D76-A165-33CBFC7AE518}"/>
                </a:ext>
              </a:extLst>
            </p:cNvPr>
            <p:cNvCxnSpPr>
              <a:cxnSpLocks/>
              <a:stCxn id="93" idx="1"/>
              <a:endCxn id="75" idx="4"/>
            </p:cNvCxnSpPr>
            <p:nvPr/>
          </p:nvCxnSpPr>
          <p:spPr>
            <a:xfrm flipH="1" flipV="1">
              <a:off x="3484606" y="3299474"/>
              <a:ext cx="2300198" cy="1178101"/>
            </a:xfrm>
            <a:prstGeom prst="curvedConnector3">
              <a:avLst>
                <a:gd name="adj1" fmla="val 63213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or: Curved 53">
              <a:extLst>
                <a:ext uri="{FF2B5EF4-FFF2-40B4-BE49-F238E27FC236}">
                  <a16:creationId xmlns:a16="http://schemas.microsoft.com/office/drawing/2014/main" id="{6B60869E-0BC5-4655-B583-566B1DEDD7CD}"/>
                </a:ext>
              </a:extLst>
            </p:cNvPr>
            <p:cNvCxnSpPr>
              <a:cxnSpLocks/>
              <a:stCxn id="93" idx="1"/>
              <a:endCxn id="91" idx="5"/>
            </p:cNvCxnSpPr>
            <p:nvPr/>
          </p:nvCxnSpPr>
          <p:spPr>
            <a:xfrm flipH="1" flipV="1">
              <a:off x="5269140" y="3299473"/>
              <a:ext cx="515664" cy="1178102"/>
            </a:xfrm>
            <a:prstGeom prst="curvedConnector3">
              <a:avLst>
                <a:gd name="adj1" fmla="val -17744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or: Curved 58">
              <a:extLst>
                <a:ext uri="{FF2B5EF4-FFF2-40B4-BE49-F238E27FC236}">
                  <a16:creationId xmlns:a16="http://schemas.microsoft.com/office/drawing/2014/main" id="{F2BC593D-F81A-4967-9828-C2B6277DAF91}"/>
                </a:ext>
              </a:extLst>
            </p:cNvPr>
            <p:cNvCxnSpPr>
              <a:cxnSpLocks/>
              <a:stCxn id="93" idx="2"/>
              <a:endCxn id="92" idx="5"/>
            </p:cNvCxnSpPr>
            <p:nvPr/>
          </p:nvCxnSpPr>
          <p:spPr>
            <a:xfrm flipV="1">
              <a:off x="6533883" y="3299473"/>
              <a:ext cx="423162" cy="1178102"/>
            </a:xfrm>
            <a:prstGeom prst="curvedConnector3">
              <a:avLst>
                <a:gd name="adj1" fmla="val 115751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or: Curved 62">
              <a:extLst>
                <a:ext uri="{FF2B5EF4-FFF2-40B4-BE49-F238E27FC236}">
                  <a16:creationId xmlns:a16="http://schemas.microsoft.com/office/drawing/2014/main" id="{346F1083-B06D-4006-B81B-5D841963DD98}"/>
                </a:ext>
              </a:extLst>
            </p:cNvPr>
            <p:cNvCxnSpPr>
              <a:cxnSpLocks/>
              <a:stCxn id="96" idx="1"/>
              <a:endCxn id="17" idx="5"/>
            </p:cNvCxnSpPr>
            <p:nvPr/>
          </p:nvCxnSpPr>
          <p:spPr>
            <a:xfrm flipV="1">
              <a:off x="6818729" y="3467431"/>
              <a:ext cx="1912026" cy="1586521"/>
            </a:xfrm>
            <a:prstGeom prst="curvedConnector3">
              <a:avLst>
                <a:gd name="adj1" fmla="val 64028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or: Curved 66">
              <a:extLst>
                <a:ext uri="{FF2B5EF4-FFF2-40B4-BE49-F238E27FC236}">
                  <a16:creationId xmlns:a16="http://schemas.microsoft.com/office/drawing/2014/main" id="{49B44F45-FCAA-433C-A34B-574C5C190C31}"/>
                </a:ext>
              </a:extLst>
            </p:cNvPr>
            <p:cNvCxnSpPr>
              <a:cxnSpLocks/>
              <a:stCxn id="96" idx="1"/>
              <a:endCxn id="18" idx="5"/>
            </p:cNvCxnSpPr>
            <p:nvPr/>
          </p:nvCxnSpPr>
          <p:spPr>
            <a:xfrm flipV="1">
              <a:off x="6818729" y="3299473"/>
              <a:ext cx="3861999" cy="1754479"/>
            </a:xfrm>
            <a:prstGeom prst="curvedConnector3">
              <a:avLst>
                <a:gd name="adj1" fmla="val 70457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31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75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Image result for superman and supergirl comic">
            <a:extLst>
              <a:ext uri="{FF2B5EF4-FFF2-40B4-BE49-F238E27FC236}">
                <a16:creationId xmlns:a16="http://schemas.microsoft.com/office/drawing/2014/main" id="{10B59A71-0ABA-47AA-9CBB-F154C63F05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129" y="961812"/>
            <a:ext cx="3205141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A3F824-248D-4EBA-9F25-FBC6F85F8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Solar powered superhuman</a:t>
            </a:r>
          </a:p>
        </p:txBody>
      </p:sp>
    </p:spTree>
    <p:extLst>
      <p:ext uri="{BB962C8B-B14F-4D97-AF65-F5344CB8AC3E}">
        <p14:creationId xmlns:p14="http://schemas.microsoft.com/office/powerpoint/2010/main" val="3821880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8896</TotalTime>
  <Words>964</Words>
  <Application>Microsoft Office PowerPoint</Application>
  <PresentationFormat>Widescreen</PresentationFormat>
  <Paragraphs>177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F71</vt:lpstr>
      <vt:lpstr>Wingdings</vt:lpstr>
      <vt:lpstr>Office Theme</vt:lpstr>
      <vt:lpstr>PowerPoint Presentation</vt:lpstr>
      <vt:lpstr>What is field-epidemiology?</vt:lpstr>
      <vt:lpstr>PowerPoint Presentation</vt:lpstr>
      <vt:lpstr>My experience; operational research, intervention implementation </vt:lpstr>
      <vt:lpstr>What does that make a field-epidemiologist?</vt:lpstr>
      <vt:lpstr>What does that make a field-epidemiologist?</vt:lpstr>
      <vt:lpstr>But what is it really?</vt:lpstr>
      <vt:lpstr>What is a field-epidemiologist in an outbreak?</vt:lpstr>
      <vt:lpstr>Solar powered superhuman</vt:lpstr>
      <vt:lpstr>Detective</vt:lpstr>
      <vt:lpstr>The other side: Those who need Field-epidemiologists</vt:lpstr>
      <vt:lpstr>The common language</vt:lpstr>
      <vt:lpstr>On the training side; with random numbers (fake news)</vt:lpstr>
      <vt:lpstr>Deployment capacity on the rise and new challenges</vt:lpstr>
      <vt:lpstr>Back to the fundament</vt:lpstr>
      <vt:lpstr>So what are the most common problems (and why I was afraid of R)?</vt:lpstr>
      <vt:lpstr>Neglected communication and dissemination of results</vt:lpstr>
      <vt:lpstr>So how does RECON aim to assist</vt:lpstr>
      <vt:lpstr>What do we need? </vt:lpstr>
      <vt:lpstr>PowerPoint Presentation</vt:lpstr>
      <vt:lpstr>Keeping methodologists close to reality (and showing operational people, what the possibilities are)  </vt:lpstr>
      <vt:lpstr>So how does RECON aim to solve this</vt:lpstr>
      <vt:lpstr>Today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Amrish Baidjoe</dc:creator>
  <cp:lastModifiedBy>Amrish Baidjoe</cp:lastModifiedBy>
  <cp:revision>9</cp:revision>
  <dcterms:created xsi:type="dcterms:W3CDTF">2017-10-06T15:27:43Z</dcterms:created>
  <dcterms:modified xsi:type="dcterms:W3CDTF">2018-03-23T12:44:21Z</dcterms:modified>
</cp:coreProperties>
</file>