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xlsx" ContentType="application/vnd.openxmlformats-officedocument.spreadsheetml.sheet"/>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69" r:id="rId3"/>
    <p:sldId id="258" r:id="rId4"/>
    <p:sldId id="281" r:id="rId5"/>
    <p:sldId id="278" r:id="rId6"/>
    <p:sldId id="261" r:id="rId7"/>
    <p:sldId id="283" r:id="rId8"/>
    <p:sldId id="274" r:id="rId9"/>
    <p:sldId id="287" r:id="rId10"/>
    <p:sldId id="282" r:id="rId11"/>
    <p:sldId id="288" r:id="rId12"/>
    <p:sldId id="266" r:id="rId13"/>
    <p:sldId id="284" r:id="rId14"/>
    <p:sldId id="279" r:id="rId15"/>
    <p:sldId id="280" r:id="rId16"/>
    <p:sldId id="285" r:id="rId17"/>
    <p:sldId id="289" r:id="rId18"/>
    <p:sldId id="273" r:id="rId19"/>
    <p:sldId id="270" r:id="rId20"/>
    <p:sldId id="286" r:id="rId21"/>
    <p:sldId id="271" r:id="rId22"/>
    <p:sldId id="272" r:id="rId23"/>
    <p:sldId id="275" r:id="rId24"/>
    <p:sldId id="276" r:id="rId25"/>
    <p:sldId id="277" r:id="rId26"/>
    <p:sldId id="257" r:id="rId2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89AB"/>
    <a:srgbClr val="003399"/>
    <a:srgbClr val="C9C5C5"/>
    <a:srgbClr val="D4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41" autoAdjust="0"/>
    <p:restoredTop sz="92999" autoAdjust="0"/>
  </p:normalViewPr>
  <p:slideViewPr>
    <p:cSldViewPr>
      <p:cViewPr varScale="1">
        <p:scale>
          <a:sx n="113" d="100"/>
          <a:sy n="113" d="100"/>
        </p:scale>
        <p:origin x="-952" y="-10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512"/>
    </p:cViewPr>
  </p:sorterViewPr>
  <p:notesViewPr>
    <p:cSldViewPr>
      <p:cViewPr varScale="1">
        <p:scale>
          <a:sx n="75" d="100"/>
          <a:sy n="75" d="100"/>
        </p:scale>
        <p:origin x="-249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56430446194"/>
          <c:y val="0.0256328375619714"/>
          <c:w val="0.809343569553806"/>
          <c:h val="0.873420336346846"/>
        </c:manualLayout>
      </c:layout>
      <c:lineChart>
        <c:grouping val="standard"/>
        <c:varyColors val="0"/>
        <c:ser>
          <c:idx val="2"/>
          <c:order val="0"/>
          <c:tx>
            <c:strRef>
              <c:f>Sheet1!$B$1</c:f>
              <c:strCache>
                <c:ptCount val="1"/>
                <c:pt idx="0">
                  <c:v>Moore's Law</c:v>
                </c:pt>
              </c:strCache>
            </c:strRef>
          </c:tx>
          <c:spPr>
            <a:ln w="9525" cap="rnd">
              <a:solidFill>
                <a:schemeClr val="accent1">
                  <a:lumMod val="75000"/>
                </a:schemeClr>
              </a:solidFill>
              <a:prstDash val="sysDash"/>
              <a:round/>
            </a:ln>
            <a:effectLst/>
          </c:spPr>
          <c:marker>
            <c:symbol val="none"/>
          </c:marker>
          <c:cat>
            <c:numRef>
              <c:f>Sheet1!$A$2:$A$60</c:f>
              <c:numCache>
                <c:formatCode>[$-409]mmm\-yy;@</c:formatCode>
                <c:ptCount val="59"/>
                <c:pt idx="0">
                  <c:v>37164.0</c:v>
                </c:pt>
                <c:pt idx="1">
                  <c:v>37346.0</c:v>
                </c:pt>
                <c:pt idx="2">
                  <c:v>37529.0</c:v>
                </c:pt>
                <c:pt idx="3">
                  <c:v>37711.0</c:v>
                </c:pt>
                <c:pt idx="4">
                  <c:v>37925.0</c:v>
                </c:pt>
                <c:pt idx="5">
                  <c:v>38017.0</c:v>
                </c:pt>
                <c:pt idx="6">
                  <c:v>38107.0</c:v>
                </c:pt>
                <c:pt idx="7">
                  <c:v>38199.0</c:v>
                </c:pt>
                <c:pt idx="8">
                  <c:v>38291.0</c:v>
                </c:pt>
                <c:pt idx="9">
                  <c:v>38383.0</c:v>
                </c:pt>
                <c:pt idx="10">
                  <c:v>38472.0</c:v>
                </c:pt>
                <c:pt idx="11">
                  <c:v>38564.0</c:v>
                </c:pt>
                <c:pt idx="12">
                  <c:v>38656.0</c:v>
                </c:pt>
                <c:pt idx="13">
                  <c:v>38748.0</c:v>
                </c:pt>
                <c:pt idx="14">
                  <c:v>38837.0</c:v>
                </c:pt>
                <c:pt idx="15">
                  <c:v>38929.0</c:v>
                </c:pt>
                <c:pt idx="16">
                  <c:v>39021.0</c:v>
                </c:pt>
                <c:pt idx="17">
                  <c:v>39113.0</c:v>
                </c:pt>
                <c:pt idx="18">
                  <c:v>39202.0</c:v>
                </c:pt>
                <c:pt idx="19">
                  <c:v>39294.0</c:v>
                </c:pt>
                <c:pt idx="20">
                  <c:v>39386.0</c:v>
                </c:pt>
                <c:pt idx="21">
                  <c:v>39478.0</c:v>
                </c:pt>
                <c:pt idx="22">
                  <c:v>39568.0</c:v>
                </c:pt>
                <c:pt idx="23">
                  <c:v>39660.0</c:v>
                </c:pt>
                <c:pt idx="24">
                  <c:v>39752.0</c:v>
                </c:pt>
                <c:pt idx="25">
                  <c:v>39844.0</c:v>
                </c:pt>
                <c:pt idx="26">
                  <c:v>39933.0</c:v>
                </c:pt>
                <c:pt idx="27">
                  <c:v>40025.0</c:v>
                </c:pt>
                <c:pt idx="28">
                  <c:v>40117.0</c:v>
                </c:pt>
                <c:pt idx="29">
                  <c:v>40209.0</c:v>
                </c:pt>
                <c:pt idx="30">
                  <c:v>40298.0</c:v>
                </c:pt>
                <c:pt idx="31">
                  <c:v>40390.0</c:v>
                </c:pt>
                <c:pt idx="32">
                  <c:v>40482.0</c:v>
                </c:pt>
                <c:pt idx="33">
                  <c:v>40574.0</c:v>
                </c:pt>
                <c:pt idx="34">
                  <c:v>40663.0</c:v>
                </c:pt>
                <c:pt idx="35">
                  <c:v>40755.0</c:v>
                </c:pt>
                <c:pt idx="36">
                  <c:v>40846.0</c:v>
                </c:pt>
                <c:pt idx="37">
                  <c:v>40939.0</c:v>
                </c:pt>
                <c:pt idx="38">
                  <c:v>41029.0</c:v>
                </c:pt>
                <c:pt idx="39">
                  <c:v>41121.0</c:v>
                </c:pt>
                <c:pt idx="40">
                  <c:v>41213.0</c:v>
                </c:pt>
                <c:pt idx="41">
                  <c:v>41305.0</c:v>
                </c:pt>
                <c:pt idx="42">
                  <c:v>41394.0</c:v>
                </c:pt>
                <c:pt idx="43">
                  <c:v>41486.0</c:v>
                </c:pt>
                <c:pt idx="44">
                  <c:v>41578.0</c:v>
                </c:pt>
                <c:pt idx="45">
                  <c:v>41670.0</c:v>
                </c:pt>
                <c:pt idx="46">
                  <c:v>41759.0</c:v>
                </c:pt>
                <c:pt idx="47">
                  <c:v>41851.0</c:v>
                </c:pt>
                <c:pt idx="48">
                  <c:v>41943.0</c:v>
                </c:pt>
                <c:pt idx="49">
                  <c:v>42035.0</c:v>
                </c:pt>
                <c:pt idx="50">
                  <c:v>42124.0</c:v>
                </c:pt>
                <c:pt idx="51">
                  <c:v>42216.0</c:v>
                </c:pt>
                <c:pt idx="52">
                  <c:v>42292.0</c:v>
                </c:pt>
                <c:pt idx="53">
                  <c:v>42475.0</c:v>
                </c:pt>
                <c:pt idx="54">
                  <c:v>42566.0</c:v>
                </c:pt>
                <c:pt idx="55">
                  <c:v>42658.0</c:v>
                </c:pt>
                <c:pt idx="56">
                  <c:v>42750.0</c:v>
                </c:pt>
                <c:pt idx="57">
                  <c:v>42840.0</c:v>
                </c:pt>
                <c:pt idx="58">
                  <c:v>42931.0</c:v>
                </c:pt>
              </c:numCache>
            </c:numRef>
          </c:cat>
          <c:val>
            <c:numRef>
              <c:f>Sheet1!$B$2:$B$60</c:f>
              <c:numCache>
                <c:formatCode>#,##0</c:formatCode>
                <c:ptCount val="59"/>
                <c:pt idx="0">
                  <c:v>189.0</c:v>
                </c:pt>
                <c:pt idx="1">
                  <c:v>225.0</c:v>
                </c:pt>
                <c:pt idx="2">
                  <c:v>267.0</c:v>
                </c:pt>
                <c:pt idx="3">
                  <c:v>318.0</c:v>
                </c:pt>
                <c:pt idx="4">
                  <c:v>389.0</c:v>
                </c:pt>
                <c:pt idx="5">
                  <c:v>424.0</c:v>
                </c:pt>
                <c:pt idx="6">
                  <c:v>462.0</c:v>
                </c:pt>
                <c:pt idx="7">
                  <c:v>504.0</c:v>
                </c:pt>
                <c:pt idx="8">
                  <c:v>551.0</c:v>
                </c:pt>
                <c:pt idx="9">
                  <c:v>601.0</c:v>
                </c:pt>
                <c:pt idx="10">
                  <c:v>654.0</c:v>
                </c:pt>
                <c:pt idx="11">
                  <c:v>713.0</c:v>
                </c:pt>
                <c:pt idx="12">
                  <c:v>778.0</c:v>
                </c:pt>
                <c:pt idx="13">
                  <c:v>849.0</c:v>
                </c:pt>
                <c:pt idx="14">
                  <c:v>924.0</c:v>
                </c:pt>
                <c:pt idx="15">
                  <c:v>1009.0</c:v>
                </c:pt>
                <c:pt idx="16">
                  <c:v>1101.0</c:v>
                </c:pt>
                <c:pt idx="17">
                  <c:v>1201.0</c:v>
                </c:pt>
                <c:pt idx="18">
                  <c:v>1307.0</c:v>
                </c:pt>
                <c:pt idx="19">
                  <c:v>1426.0</c:v>
                </c:pt>
                <c:pt idx="20">
                  <c:v>1556.0</c:v>
                </c:pt>
                <c:pt idx="21">
                  <c:v>1698.0</c:v>
                </c:pt>
                <c:pt idx="22">
                  <c:v>1849.0</c:v>
                </c:pt>
                <c:pt idx="23">
                  <c:v>2018.0</c:v>
                </c:pt>
                <c:pt idx="24">
                  <c:v>2202.0</c:v>
                </c:pt>
                <c:pt idx="25">
                  <c:v>2403.0</c:v>
                </c:pt>
                <c:pt idx="26">
                  <c:v>2615.0</c:v>
                </c:pt>
                <c:pt idx="27">
                  <c:v>2853.0</c:v>
                </c:pt>
                <c:pt idx="28">
                  <c:v>3113.0</c:v>
                </c:pt>
                <c:pt idx="29">
                  <c:v>3397.0</c:v>
                </c:pt>
                <c:pt idx="30">
                  <c:v>3697.0</c:v>
                </c:pt>
                <c:pt idx="31">
                  <c:v>4034.0</c:v>
                </c:pt>
                <c:pt idx="32">
                  <c:v>4402.0</c:v>
                </c:pt>
                <c:pt idx="33">
                  <c:v>4804.0</c:v>
                </c:pt>
                <c:pt idx="34">
                  <c:v>5227.0</c:v>
                </c:pt>
                <c:pt idx="35">
                  <c:v>5704.0</c:v>
                </c:pt>
                <c:pt idx="36">
                  <c:v>6218.0</c:v>
                </c:pt>
                <c:pt idx="37">
                  <c:v>6792.0</c:v>
                </c:pt>
                <c:pt idx="38">
                  <c:v>7397.0</c:v>
                </c:pt>
                <c:pt idx="39">
                  <c:v>8072.0</c:v>
                </c:pt>
                <c:pt idx="40">
                  <c:v>8808.0</c:v>
                </c:pt>
                <c:pt idx="41">
                  <c:v>9612.0</c:v>
                </c:pt>
                <c:pt idx="42">
                  <c:v>10459.0</c:v>
                </c:pt>
                <c:pt idx="43">
                  <c:v>11413.0</c:v>
                </c:pt>
                <c:pt idx="44">
                  <c:v>12454.0</c:v>
                </c:pt>
                <c:pt idx="45">
                  <c:v>13590.0</c:v>
                </c:pt>
                <c:pt idx="46">
                  <c:v>14787.0</c:v>
                </c:pt>
                <c:pt idx="47">
                  <c:v>16136.0</c:v>
                </c:pt>
                <c:pt idx="48">
                  <c:v>17608.0</c:v>
                </c:pt>
                <c:pt idx="49">
                  <c:v>19214.0</c:v>
                </c:pt>
                <c:pt idx="50">
                  <c:v>20908.0</c:v>
                </c:pt>
                <c:pt idx="51">
                  <c:v>22815.0</c:v>
                </c:pt>
                <c:pt idx="52">
                  <c:v>24521.0</c:v>
                </c:pt>
                <c:pt idx="53">
                  <c:v>26354.56678</c:v>
                </c:pt>
                <c:pt idx="54">
                  <c:v>28325.23918</c:v>
                </c:pt>
                <c:pt idx="55">
                  <c:v>30443.26934</c:v>
                </c:pt>
                <c:pt idx="56">
                  <c:v>32719.67598</c:v>
                </c:pt>
                <c:pt idx="57">
                  <c:v>35166.30176</c:v>
                </c:pt>
                <c:pt idx="58">
                  <c:v>37795.87488</c:v>
                </c:pt>
              </c:numCache>
            </c:numRef>
          </c:val>
          <c:smooth val="0"/>
          <c:extLst xmlns:c16r2="http://schemas.microsoft.com/office/drawing/2015/06/chart">
            <c:ext xmlns:c16="http://schemas.microsoft.com/office/drawing/2014/chart" uri="{C3380CC4-5D6E-409C-BE32-E72D297353CC}">
              <c16:uniqueId val="{00000000-AD07-4FA1-B7B7-786239B3D94E}"/>
            </c:ext>
          </c:extLst>
        </c:ser>
        <c:ser>
          <c:idx val="0"/>
          <c:order val="1"/>
          <c:tx>
            <c:strRef>
              <c:f>Sheet1!$C$1</c:f>
              <c:strCache>
                <c:ptCount val="1"/>
                <c:pt idx="0">
                  <c:v>Bases per $1000</c:v>
                </c:pt>
              </c:strCache>
            </c:strRef>
          </c:tx>
          <c:spPr>
            <a:ln w="28575" cap="rnd">
              <a:solidFill>
                <a:schemeClr val="accent2">
                  <a:lumMod val="75000"/>
                </a:schemeClr>
              </a:solidFill>
              <a:round/>
            </a:ln>
            <a:effectLst/>
          </c:spPr>
          <c:marker>
            <c:symbol val="none"/>
          </c:marker>
          <c:cat>
            <c:numRef>
              <c:f>Sheet1!$A$2:$A$60</c:f>
              <c:numCache>
                <c:formatCode>[$-409]mmm\-yy;@</c:formatCode>
                <c:ptCount val="59"/>
                <c:pt idx="0">
                  <c:v>37164.0</c:v>
                </c:pt>
                <c:pt idx="1">
                  <c:v>37346.0</c:v>
                </c:pt>
                <c:pt idx="2">
                  <c:v>37529.0</c:v>
                </c:pt>
                <c:pt idx="3">
                  <c:v>37711.0</c:v>
                </c:pt>
                <c:pt idx="4">
                  <c:v>37925.0</c:v>
                </c:pt>
                <c:pt idx="5">
                  <c:v>38017.0</c:v>
                </c:pt>
                <c:pt idx="6">
                  <c:v>38107.0</c:v>
                </c:pt>
                <c:pt idx="7">
                  <c:v>38199.0</c:v>
                </c:pt>
                <c:pt idx="8">
                  <c:v>38291.0</c:v>
                </c:pt>
                <c:pt idx="9">
                  <c:v>38383.0</c:v>
                </c:pt>
                <c:pt idx="10">
                  <c:v>38472.0</c:v>
                </c:pt>
                <c:pt idx="11">
                  <c:v>38564.0</c:v>
                </c:pt>
                <c:pt idx="12">
                  <c:v>38656.0</c:v>
                </c:pt>
                <c:pt idx="13">
                  <c:v>38748.0</c:v>
                </c:pt>
                <c:pt idx="14">
                  <c:v>38837.0</c:v>
                </c:pt>
                <c:pt idx="15">
                  <c:v>38929.0</c:v>
                </c:pt>
                <c:pt idx="16">
                  <c:v>39021.0</c:v>
                </c:pt>
                <c:pt idx="17">
                  <c:v>39113.0</c:v>
                </c:pt>
                <c:pt idx="18">
                  <c:v>39202.0</c:v>
                </c:pt>
                <c:pt idx="19">
                  <c:v>39294.0</c:v>
                </c:pt>
                <c:pt idx="20">
                  <c:v>39386.0</c:v>
                </c:pt>
                <c:pt idx="21">
                  <c:v>39478.0</c:v>
                </c:pt>
                <c:pt idx="22">
                  <c:v>39568.0</c:v>
                </c:pt>
                <c:pt idx="23">
                  <c:v>39660.0</c:v>
                </c:pt>
                <c:pt idx="24">
                  <c:v>39752.0</c:v>
                </c:pt>
                <c:pt idx="25">
                  <c:v>39844.0</c:v>
                </c:pt>
                <c:pt idx="26">
                  <c:v>39933.0</c:v>
                </c:pt>
                <c:pt idx="27">
                  <c:v>40025.0</c:v>
                </c:pt>
                <c:pt idx="28">
                  <c:v>40117.0</c:v>
                </c:pt>
                <c:pt idx="29">
                  <c:v>40209.0</c:v>
                </c:pt>
                <c:pt idx="30">
                  <c:v>40298.0</c:v>
                </c:pt>
                <c:pt idx="31">
                  <c:v>40390.0</c:v>
                </c:pt>
                <c:pt idx="32">
                  <c:v>40482.0</c:v>
                </c:pt>
                <c:pt idx="33">
                  <c:v>40574.0</c:v>
                </c:pt>
                <c:pt idx="34">
                  <c:v>40663.0</c:v>
                </c:pt>
                <c:pt idx="35">
                  <c:v>40755.0</c:v>
                </c:pt>
                <c:pt idx="36">
                  <c:v>40846.0</c:v>
                </c:pt>
                <c:pt idx="37">
                  <c:v>40939.0</c:v>
                </c:pt>
                <c:pt idx="38">
                  <c:v>41029.0</c:v>
                </c:pt>
                <c:pt idx="39">
                  <c:v>41121.0</c:v>
                </c:pt>
                <c:pt idx="40">
                  <c:v>41213.0</c:v>
                </c:pt>
                <c:pt idx="41">
                  <c:v>41305.0</c:v>
                </c:pt>
                <c:pt idx="42">
                  <c:v>41394.0</c:v>
                </c:pt>
                <c:pt idx="43">
                  <c:v>41486.0</c:v>
                </c:pt>
                <c:pt idx="44">
                  <c:v>41578.0</c:v>
                </c:pt>
                <c:pt idx="45">
                  <c:v>41670.0</c:v>
                </c:pt>
                <c:pt idx="46">
                  <c:v>41759.0</c:v>
                </c:pt>
                <c:pt idx="47">
                  <c:v>41851.0</c:v>
                </c:pt>
                <c:pt idx="48">
                  <c:v>41943.0</c:v>
                </c:pt>
                <c:pt idx="49">
                  <c:v>42035.0</c:v>
                </c:pt>
                <c:pt idx="50">
                  <c:v>42124.0</c:v>
                </c:pt>
                <c:pt idx="51">
                  <c:v>42216.0</c:v>
                </c:pt>
                <c:pt idx="52">
                  <c:v>42292.0</c:v>
                </c:pt>
                <c:pt idx="53">
                  <c:v>42475.0</c:v>
                </c:pt>
                <c:pt idx="54">
                  <c:v>42566.0</c:v>
                </c:pt>
                <c:pt idx="55">
                  <c:v>42658.0</c:v>
                </c:pt>
                <c:pt idx="56">
                  <c:v>42750.0</c:v>
                </c:pt>
                <c:pt idx="57">
                  <c:v>42840.0</c:v>
                </c:pt>
                <c:pt idx="58">
                  <c:v>42931.0</c:v>
                </c:pt>
              </c:numCache>
            </c:numRef>
          </c:cat>
          <c:val>
            <c:numRef>
              <c:f>Sheet1!$C$2:$C$54</c:f>
              <c:numCache>
                <c:formatCode>#,##0</c:formatCode>
                <c:ptCount val="53"/>
                <c:pt idx="0">
                  <c:v>188.9505497516245</c:v>
                </c:pt>
                <c:pt idx="1">
                  <c:v>256.4997024603451</c:v>
                </c:pt>
                <c:pt idx="2">
                  <c:v>292.9287011541389</c:v>
                </c:pt>
                <c:pt idx="3">
                  <c:v>334.8737525952715</c:v>
                </c:pt>
                <c:pt idx="4">
                  <c:v>448.2335117302704</c:v>
                </c:pt>
                <c:pt idx="5">
                  <c:v>625.426071511217</c:v>
                </c:pt>
                <c:pt idx="6">
                  <c:v>880.5142203046579</c:v>
                </c:pt>
                <c:pt idx="7">
                  <c:v>902.9671500550803</c:v>
                </c:pt>
                <c:pt idx="8">
                  <c:v>971.9589833309034</c:v>
                </c:pt>
                <c:pt idx="9">
                  <c:v>1026.52541676932</c:v>
                </c:pt>
                <c:pt idx="10">
                  <c:v>1113.883443236499</c:v>
                </c:pt>
                <c:pt idx="11">
                  <c:v>1112.470797641562</c:v>
                </c:pt>
                <c:pt idx="12">
                  <c:v>1304.240084514757</c:v>
                </c:pt>
                <c:pt idx="13">
                  <c:v>1430.205949656751</c:v>
                </c:pt>
                <c:pt idx="14">
                  <c:v>1534.189411024685</c:v>
                </c:pt>
                <c:pt idx="15">
                  <c:v>1571.314089973445</c:v>
                </c:pt>
                <c:pt idx="16">
                  <c:v>1718.44927137751</c:v>
                </c:pt>
                <c:pt idx="17">
                  <c:v>1913.106693960322</c:v>
                </c:pt>
                <c:pt idx="18">
                  <c:v>1989.614213803943</c:v>
                </c:pt>
                <c:pt idx="19">
                  <c:v>2016.291636422292</c:v>
                </c:pt>
              </c:numCache>
            </c:numRef>
          </c:val>
          <c:smooth val="0"/>
          <c:extLst xmlns:c16r2="http://schemas.microsoft.com/office/drawing/2015/06/chart">
            <c:ext xmlns:c16="http://schemas.microsoft.com/office/drawing/2014/chart" uri="{C3380CC4-5D6E-409C-BE32-E72D297353CC}">
              <c16:uniqueId val="{00000001-AD07-4FA1-B7B7-786239B3D94E}"/>
            </c:ext>
          </c:extLst>
        </c:ser>
        <c:ser>
          <c:idx val="1"/>
          <c:order val="2"/>
          <c:tx>
            <c:strRef>
              <c:f>Sheet1!$D$1</c:f>
              <c:strCache>
                <c:ptCount val="1"/>
                <c:pt idx="0">
                  <c:v>Bases per $10002</c:v>
                </c:pt>
              </c:strCache>
            </c:strRef>
          </c:tx>
          <c:spPr>
            <a:ln w="28575" cap="rnd">
              <a:solidFill>
                <a:schemeClr val="accent2">
                  <a:lumMod val="75000"/>
                </a:schemeClr>
              </a:solidFill>
              <a:round/>
            </a:ln>
            <a:effectLst/>
          </c:spPr>
          <c:marker>
            <c:symbol val="none"/>
          </c:marker>
          <c:cat>
            <c:numRef>
              <c:f>Sheet1!$A$2:$A$60</c:f>
              <c:numCache>
                <c:formatCode>[$-409]mmm\-yy;@</c:formatCode>
                <c:ptCount val="59"/>
                <c:pt idx="0">
                  <c:v>37164.0</c:v>
                </c:pt>
                <c:pt idx="1">
                  <c:v>37346.0</c:v>
                </c:pt>
                <c:pt idx="2">
                  <c:v>37529.0</c:v>
                </c:pt>
                <c:pt idx="3">
                  <c:v>37711.0</c:v>
                </c:pt>
                <c:pt idx="4">
                  <c:v>37925.0</c:v>
                </c:pt>
                <c:pt idx="5">
                  <c:v>38017.0</c:v>
                </c:pt>
                <c:pt idx="6">
                  <c:v>38107.0</c:v>
                </c:pt>
                <c:pt idx="7">
                  <c:v>38199.0</c:v>
                </c:pt>
                <c:pt idx="8">
                  <c:v>38291.0</c:v>
                </c:pt>
                <c:pt idx="9">
                  <c:v>38383.0</c:v>
                </c:pt>
                <c:pt idx="10">
                  <c:v>38472.0</c:v>
                </c:pt>
                <c:pt idx="11">
                  <c:v>38564.0</c:v>
                </c:pt>
                <c:pt idx="12">
                  <c:v>38656.0</c:v>
                </c:pt>
                <c:pt idx="13">
                  <c:v>38748.0</c:v>
                </c:pt>
                <c:pt idx="14">
                  <c:v>38837.0</c:v>
                </c:pt>
                <c:pt idx="15">
                  <c:v>38929.0</c:v>
                </c:pt>
                <c:pt idx="16">
                  <c:v>39021.0</c:v>
                </c:pt>
                <c:pt idx="17">
                  <c:v>39113.0</c:v>
                </c:pt>
                <c:pt idx="18">
                  <c:v>39202.0</c:v>
                </c:pt>
                <c:pt idx="19">
                  <c:v>39294.0</c:v>
                </c:pt>
                <c:pt idx="20">
                  <c:v>39386.0</c:v>
                </c:pt>
                <c:pt idx="21">
                  <c:v>39478.0</c:v>
                </c:pt>
                <c:pt idx="22">
                  <c:v>39568.0</c:v>
                </c:pt>
                <c:pt idx="23">
                  <c:v>39660.0</c:v>
                </c:pt>
                <c:pt idx="24">
                  <c:v>39752.0</c:v>
                </c:pt>
                <c:pt idx="25">
                  <c:v>39844.0</c:v>
                </c:pt>
                <c:pt idx="26">
                  <c:v>39933.0</c:v>
                </c:pt>
                <c:pt idx="27">
                  <c:v>40025.0</c:v>
                </c:pt>
                <c:pt idx="28">
                  <c:v>40117.0</c:v>
                </c:pt>
                <c:pt idx="29">
                  <c:v>40209.0</c:v>
                </c:pt>
                <c:pt idx="30">
                  <c:v>40298.0</c:v>
                </c:pt>
                <c:pt idx="31">
                  <c:v>40390.0</c:v>
                </c:pt>
                <c:pt idx="32">
                  <c:v>40482.0</c:v>
                </c:pt>
                <c:pt idx="33">
                  <c:v>40574.0</c:v>
                </c:pt>
                <c:pt idx="34">
                  <c:v>40663.0</c:v>
                </c:pt>
                <c:pt idx="35">
                  <c:v>40755.0</c:v>
                </c:pt>
                <c:pt idx="36">
                  <c:v>40846.0</c:v>
                </c:pt>
                <c:pt idx="37">
                  <c:v>40939.0</c:v>
                </c:pt>
                <c:pt idx="38">
                  <c:v>41029.0</c:v>
                </c:pt>
                <c:pt idx="39">
                  <c:v>41121.0</c:v>
                </c:pt>
                <c:pt idx="40">
                  <c:v>41213.0</c:v>
                </c:pt>
                <c:pt idx="41">
                  <c:v>41305.0</c:v>
                </c:pt>
                <c:pt idx="42">
                  <c:v>41394.0</c:v>
                </c:pt>
                <c:pt idx="43">
                  <c:v>41486.0</c:v>
                </c:pt>
                <c:pt idx="44">
                  <c:v>41578.0</c:v>
                </c:pt>
                <c:pt idx="45">
                  <c:v>41670.0</c:v>
                </c:pt>
                <c:pt idx="46">
                  <c:v>41759.0</c:v>
                </c:pt>
                <c:pt idx="47">
                  <c:v>41851.0</c:v>
                </c:pt>
                <c:pt idx="48">
                  <c:v>41943.0</c:v>
                </c:pt>
                <c:pt idx="49">
                  <c:v>42035.0</c:v>
                </c:pt>
                <c:pt idx="50">
                  <c:v>42124.0</c:v>
                </c:pt>
                <c:pt idx="51">
                  <c:v>42216.0</c:v>
                </c:pt>
                <c:pt idx="52">
                  <c:v>42292.0</c:v>
                </c:pt>
                <c:pt idx="53">
                  <c:v>42475.0</c:v>
                </c:pt>
                <c:pt idx="54">
                  <c:v>42566.0</c:v>
                </c:pt>
                <c:pt idx="55">
                  <c:v>42658.0</c:v>
                </c:pt>
                <c:pt idx="56">
                  <c:v>42750.0</c:v>
                </c:pt>
                <c:pt idx="57">
                  <c:v>42840.0</c:v>
                </c:pt>
                <c:pt idx="58">
                  <c:v>42931.0</c:v>
                </c:pt>
              </c:numCache>
            </c:numRef>
          </c:cat>
          <c:val>
            <c:numRef>
              <c:f>Sheet1!$D$2:$D$60</c:f>
              <c:numCache>
                <c:formatCode>General</c:formatCode>
                <c:ptCount val="59"/>
                <c:pt idx="19" formatCode="#,##0">
                  <c:v>2016.291636422292</c:v>
                </c:pt>
                <c:pt idx="20" formatCode="#,##0">
                  <c:v>2518.320783701428</c:v>
                </c:pt>
                <c:pt idx="21" formatCode="#,##0">
                  <c:v>9791.442279447763</c:v>
                </c:pt>
                <c:pt idx="22" formatCode="#,##0">
                  <c:v>66533.5994677313</c:v>
                </c:pt>
                <c:pt idx="23" formatCode="#,##0">
                  <c:v>119617.2248803828</c:v>
                </c:pt>
                <c:pt idx="24" formatCode="#,##0">
                  <c:v>262467.19160105</c:v>
                </c:pt>
                <c:pt idx="25" formatCode="#,##0">
                  <c:v>386100.3861003861</c:v>
                </c:pt>
                <c:pt idx="26" formatCode="#,##0">
                  <c:v>581395.34883721</c:v>
                </c:pt>
                <c:pt idx="27" formatCode="#,##0">
                  <c:v>833333.333333334</c:v>
                </c:pt>
                <c:pt idx="28" formatCode="#,##0">
                  <c:v>1.28205128205128E6</c:v>
                </c:pt>
                <c:pt idx="29" formatCode="#,##0">
                  <c:v>1.92307692307692E6</c:v>
                </c:pt>
                <c:pt idx="30" formatCode="#,##0">
                  <c:v>2.85714285714286E6</c:v>
                </c:pt>
                <c:pt idx="31" formatCode="#,##0">
                  <c:v>2.85714285714286E6</c:v>
                </c:pt>
                <c:pt idx="32" formatCode="#,##0">
                  <c:v>3.125E6</c:v>
                </c:pt>
                <c:pt idx="33" formatCode="#,##0">
                  <c:v>4.34782608695652E6</c:v>
                </c:pt>
                <c:pt idx="34" formatCode="#,##0">
                  <c:v>5.26315789473684E6</c:v>
                </c:pt>
                <c:pt idx="35" formatCode="#,##0">
                  <c:v>8.33333333333333E6</c:v>
                </c:pt>
                <c:pt idx="36" formatCode="#,##0">
                  <c:v>1.11111111111111E7</c:v>
                </c:pt>
                <c:pt idx="37" formatCode="#,##0">
                  <c:v>1.11111111111111E7</c:v>
                </c:pt>
                <c:pt idx="38" formatCode="#,##0">
                  <c:v>1.42857142857143E7</c:v>
                </c:pt>
                <c:pt idx="39" formatCode="#,##0">
                  <c:v>1.42857142857143E7</c:v>
                </c:pt>
                <c:pt idx="40" formatCode="#,##0">
                  <c:v>1.42857142857143E7</c:v>
                </c:pt>
                <c:pt idx="41" formatCode="#,##0">
                  <c:v>1.66666666666667E7</c:v>
                </c:pt>
                <c:pt idx="42" formatCode="#,##0">
                  <c:v>1.66666666666667E7</c:v>
                </c:pt>
                <c:pt idx="43" formatCode="#,##0">
                  <c:v>1.66666666666667E7</c:v>
                </c:pt>
                <c:pt idx="44" formatCode="#,##0">
                  <c:v>1.66666666666667E7</c:v>
                </c:pt>
                <c:pt idx="45" formatCode="#,##0">
                  <c:v>2.5E7</c:v>
                </c:pt>
                <c:pt idx="46" formatCode="#,##0">
                  <c:v>2.0E7</c:v>
                </c:pt>
                <c:pt idx="47" formatCode="#,##0">
                  <c:v>2.0E7</c:v>
                </c:pt>
                <c:pt idx="48" formatCode="#,##0">
                  <c:v>1.66666666666667E7</c:v>
                </c:pt>
                <c:pt idx="49" formatCode="#,##0">
                  <c:v>2.5E7</c:v>
                </c:pt>
                <c:pt idx="50" formatCode="#,##0">
                  <c:v>2.0E7</c:v>
                </c:pt>
                <c:pt idx="51" formatCode="#,##0">
                  <c:v>6.66666666666667E7</c:v>
                </c:pt>
                <c:pt idx="52" formatCode="#,##0">
                  <c:v>7.14285714285714E7</c:v>
                </c:pt>
                <c:pt idx="53" formatCode="#,##0">
                  <c:v>7.1428571E7</c:v>
                </c:pt>
                <c:pt idx="54" formatCode="#,##0">
                  <c:v>4.0E7</c:v>
                </c:pt>
                <c:pt idx="55" formatCode="#,##0">
                  <c:v>6.6666667E7</c:v>
                </c:pt>
                <c:pt idx="56" formatCode="#,##0">
                  <c:v>9.0909091E7</c:v>
                </c:pt>
                <c:pt idx="57" formatCode="#,##0">
                  <c:v>6.6666667E7</c:v>
                </c:pt>
                <c:pt idx="58" formatCode="#,##0">
                  <c:v>8.3333333E7</c:v>
                </c:pt>
              </c:numCache>
            </c:numRef>
          </c:val>
          <c:smooth val="0"/>
          <c:extLst xmlns:c16r2="http://schemas.microsoft.com/office/drawing/2015/06/chart">
            <c:ext xmlns:c16="http://schemas.microsoft.com/office/drawing/2014/chart" uri="{C3380CC4-5D6E-409C-BE32-E72D297353CC}">
              <c16:uniqueId val="{00000002-AD07-4FA1-B7B7-786239B3D94E}"/>
            </c:ext>
          </c:extLst>
        </c:ser>
        <c:dLbls>
          <c:showLegendKey val="0"/>
          <c:showVal val="0"/>
          <c:showCatName val="0"/>
          <c:showSerName val="0"/>
          <c:showPercent val="0"/>
          <c:showBubbleSize val="0"/>
        </c:dLbls>
        <c:marker val="1"/>
        <c:smooth val="0"/>
        <c:axId val="-2130350440"/>
        <c:axId val="2146884120"/>
      </c:lineChart>
      <c:dateAx>
        <c:axId val="-2130350440"/>
        <c:scaling>
          <c:orientation val="minMax"/>
          <c:max val="43281.0"/>
          <c:min val="37073.0"/>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884120"/>
        <c:crosses val="autoZero"/>
        <c:auto val="0"/>
        <c:lblOffset val="100"/>
        <c:baseTimeUnit val="months"/>
        <c:majorUnit val="12.0"/>
        <c:majorTimeUnit val="months"/>
      </c:dateAx>
      <c:valAx>
        <c:axId val="2146884120"/>
        <c:scaling>
          <c:logBase val="10.0"/>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Nucleotides</a:t>
                </a:r>
                <a:r>
                  <a:rPr lang="en-US" baseline="0" dirty="0" smtClean="0"/>
                  <a:t> per $1</a:t>
                </a:r>
                <a:endParaRPr lang="en-US" dirty="0"/>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03504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48924382474"/>
          <c:y val="0.0396320398600482"/>
          <c:w val="0.848846857402039"/>
          <c:h val="0.779380706246075"/>
        </c:manualLayout>
      </c:layout>
      <c:barChart>
        <c:barDir val="col"/>
        <c:grouping val="clustered"/>
        <c:varyColors val="0"/>
        <c:ser>
          <c:idx val="0"/>
          <c:order val="0"/>
          <c:tx>
            <c:strRef>
              <c:f>Sheet1!$B$1</c:f>
              <c:strCache>
                <c:ptCount val="1"/>
                <c:pt idx="0">
                  <c:v>Before WGS (09/12–08/13)</c:v>
                </c:pt>
              </c:strCache>
            </c:strRef>
          </c:tx>
          <c:spPr>
            <a:solidFill>
              <a:schemeClr val="accent6">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Clusters detected</c:v>
                </c:pt>
                <c:pt idx="1">
                  <c:v>Clusters detected sooner by WGS</c:v>
                </c:pt>
                <c:pt idx="2">
                  <c:v>Outbreaks solved (food source identified)</c:v>
                </c:pt>
                <c:pt idx="3">
                  <c:v>Median cases per cluster</c:v>
                </c:pt>
              </c:strCache>
            </c:strRef>
          </c:cat>
          <c:val>
            <c:numRef>
              <c:f>Sheet1!$B$2:$B$6</c:f>
              <c:numCache>
                <c:formatCode>General</c:formatCode>
                <c:ptCount val="4"/>
                <c:pt idx="0">
                  <c:v>14.0</c:v>
                </c:pt>
                <c:pt idx="2">
                  <c:v>2.0</c:v>
                </c:pt>
                <c:pt idx="3">
                  <c:v>6.0</c:v>
                </c:pt>
              </c:numCache>
            </c:numRef>
          </c:val>
          <c:extLst xmlns:c16r2="http://schemas.microsoft.com/office/drawing/2015/06/chart">
            <c:ext xmlns:c16="http://schemas.microsoft.com/office/drawing/2014/chart" uri="{C3380CC4-5D6E-409C-BE32-E72D297353CC}">
              <c16:uniqueId val="{00000000-1C4A-4B7D-8B55-238691DB57BC}"/>
            </c:ext>
          </c:extLst>
        </c:ser>
        <c:ser>
          <c:idx val="1"/>
          <c:order val="1"/>
          <c:tx>
            <c:strRef>
              <c:f>Sheet1!$C$1</c:f>
              <c:strCache>
                <c:ptCount val="1"/>
                <c:pt idx="0">
                  <c:v>With WGS (09/13–08/16, avg/yr)</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Clusters detected</c:v>
                </c:pt>
                <c:pt idx="1">
                  <c:v>Clusters detected sooner by WGS</c:v>
                </c:pt>
                <c:pt idx="2">
                  <c:v>Outbreaks solved (food source identified)</c:v>
                </c:pt>
                <c:pt idx="3">
                  <c:v>Median cases per cluster</c:v>
                </c:pt>
              </c:strCache>
            </c:strRef>
          </c:cat>
          <c:val>
            <c:numRef>
              <c:f>Sheet1!$C$2:$C$6</c:f>
              <c:numCache>
                <c:formatCode>General</c:formatCode>
                <c:ptCount val="4"/>
                <c:pt idx="0">
                  <c:v>19.0</c:v>
                </c:pt>
                <c:pt idx="1">
                  <c:v>7.0</c:v>
                </c:pt>
                <c:pt idx="2">
                  <c:v>6.0</c:v>
                </c:pt>
                <c:pt idx="3">
                  <c:v>4.0</c:v>
                </c:pt>
              </c:numCache>
            </c:numRef>
          </c:val>
          <c:extLst xmlns:c16r2="http://schemas.microsoft.com/office/drawing/2015/06/chart">
            <c:ext xmlns:c16="http://schemas.microsoft.com/office/drawing/2014/chart" uri="{C3380CC4-5D6E-409C-BE32-E72D297353CC}">
              <c16:uniqueId val="{00000001-1C4A-4B7D-8B55-238691DB57BC}"/>
            </c:ext>
          </c:extLst>
        </c:ser>
        <c:dLbls>
          <c:showLegendKey val="0"/>
          <c:showVal val="0"/>
          <c:showCatName val="0"/>
          <c:showSerName val="0"/>
          <c:showPercent val="0"/>
          <c:showBubbleSize val="0"/>
        </c:dLbls>
        <c:gapWidth val="150"/>
        <c:axId val="-2129816088"/>
        <c:axId val="-2129757544"/>
      </c:barChart>
      <c:catAx>
        <c:axId val="-2129816088"/>
        <c:scaling>
          <c:orientation val="minMax"/>
        </c:scaling>
        <c:delete val="0"/>
        <c:axPos val="b"/>
        <c:numFmt formatCode="General" sourceLinked="1"/>
        <c:majorTickMark val="none"/>
        <c:minorTickMark val="none"/>
        <c:tickLblPos val="nextTo"/>
        <c:spPr>
          <a:noFill/>
          <a:ln w="19050" cap="flat" cmpd="sng" algn="ctr">
            <a:solidFill>
              <a:schemeClr val="bg1">
                <a:lumMod val="6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129757544"/>
        <c:crosses val="autoZero"/>
        <c:auto val="1"/>
        <c:lblAlgn val="ctr"/>
        <c:lblOffset val="100"/>
        <c:noMultiLvlLbl val="0"/>
      </c:catAx>
      <c:valAx>
        <c:axId val="-2129757544"/>
        <c:scaling>
          <c:orientation val="minMax"/>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a:t>
                </a:r>
                <a:endParaRPr lang="en-US" dirty="0"/>
              </a:p>
            </c:rich>
          </c:tx>
          <c:layout/>
          <c:overlay val="0"/>
          <c:spPr>
            <a:noFill/>
            <a:ln>
              <a:noFill/>
            </a:ln>
            <a:effectLst/>
          </c:spPr>
        </c:title>
        <c:numFmt formatCode="General" sourceLinked="1"/>
        <c:majorTickMark val="none"/>
        <c:minorTickMark val="none"/>
        <c:tickLblPos val="nextTo"/>
        <c:spPr>
          <a:noFill/>
          <a:ln w="19050">
            <a:solidFill>
              <a:schemeClr val="bg1">
                <a:lumMod val="6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816088"/>
        <c:crosses val="autoZero"/>
        <c:crossBetween val="between"/>
        <c:majorUnit val="5.0"/>
      </c:valAx>
      <c:spPr>
        <a:noFill/>
        <a:ln>
          <a:noFill/>
        </a:ln>
        <a:effectLst/>
      </c:spPr>
    </c:plotArea>
    <c:legend>
      <c:legendPos val="t"/>
      <c:layout>
        <c:manualLayout>
          <c:xMode val="edge"/>
          <c:yMode val="edge"/>
          <c:x val="0.403233830845771"/>
          <c:y val="0.0673526660430309"/>
          <c:w val="0.549253731343284"/>
          <c:h val="0.158892187120202"/>
        </c:manualLayout>
      </c:layout>
      <c:overlay val="1"/>
      <c:spPr>
        <a:solidFill>
          <a:schemeClr val="bg1">
            <a:lumMod val="85000"/>
          </a:schemeClr>
        </a:solidFill>
        <a:ln>
          <a:solidFill>
            <a:schemeClr val="bg1">
              <a:lumMod val="65000"/>
            </a:schemeClr>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9564225077913"/>
          <c:y val="0.0415895164857657"/>
          <c:w val="0.704830303742664"/>
          <c:h val="0.792892098609815"/>
        </c:manualLayout>
      </c:layout>
      <c:barChart>
        <c:barDir val="col"/>
        <c:grouping val="clustered"/>
        <c:varyColors val="0"/>
        <c:ser>
          <c:idx val="0"/>
          <c:order val="0"/>
          <c:tx>
            <c:strRef>
              <c:f>Sheet1!$B$1</c:f>
              <c:strCache>
                <c:ptCount val="1"/>
                <c:pt idx="0">
                  <c:v>Before WGS (09/12–08/13)</c:v>
                </c:pt>
              </c:strCache>
            </c:strRef>
          </c:tx>
          <c:spPr>
            <a:solidFill>
              <a:schemeClr val="accent6">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1"/>
                <c:pt idx="0">
                  <c:v>Cases linked to food source</c:v>
                </c:pt>
              </c:strCache>
            </c:strRef>
          </c:cat>
          <c:val>
            <c:numRef>
              <c:f>Sheet1!$B$2:$B$6</c:f>
              <c:numCache>
                <c:formatCode>General</c:formatCode>
                <c:ptCount val="1"/>
                <c:pt idx="0">
                  <c:v>13.0</c:v>
                </c:pt>
              </c:numCache>
            </c:numRef>
          </c:val>
          <c:extLst xmlns:c16r2="http://schemas.microsoft.com/office/drawing/2015/06/chart">
            <c:ext xmlns:c16="http://schemas.microsoft.com/office/drawing/2014/chart" uri="{C3380CC4-5D6E-409C-BE32-E72D297353CC}">
              <c16:uniqueId val="{00000000-5744-4010-917E-A9800B161C76}"/>
            </c:ext>
          </c:extLst>
        </c:ser>
        <c:ser>
          <c:idx val="1"/>
          <c:order val="1"/>
          <c:tx>
            <c:strRef>
              <c:f>Sheet1!$C$1</c:f>
              <c:strCache>
                <c:ptCount val="1"/>
                <c:pt idx="0">
                  <c:v>With WGS (09/13–08/16, avg/yr)</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1"/>
                <c:pt idx="0">
                  <c:v>Cases linked to food source</c:v>
                </c:pt>
              </c:strCache>
            </c:strRef>
          </c:cat>
          <c:val>
            <c:numRef>
              <c:f>Sheet1!$C$2:$C$6</c:f>
              <c:numCache>
                <c:formatCode>General</c:formatCode>
                <c:ptCount val="1"/>
                <c:pt idx="0">
                  <c:v>55.0</c:v>
                </c:pt>
              </c:numCache>
            </c:numRef>
          </c:val>
          <c:extLst xmlns:c16r2="http://schemas.microsoft.com/office/drawing/2015/06/chart">
            <c:ext xmlns:c16="http://schemas.microsoft.com/office/drawing/2014/chart" uri="{C3380CC4-5D6E-409C-BE32-E72D297353CC}">
              <c16:uniqueId val="{00000001-5744-4010-917E-A9800B161C76}"/>
            </c:ext>
          </c:extLst>
        </c:ser>
        <c:dLbls>
          <c:showLegendKey val="0"/>
          <c:showVal val="0"/>
          <c:showCatName val="0"/>
          <c:showSerName val="0"/>
          <c:showPercent val="0"/>
          <c:showBubbleSize val="0"/>
        </c:dLbls>
        <c:gapWidth val="150"/>
        <c:axId val="2146852152"/>
        <c:axId val="2146848376"/>
      </c:barChart>
      <c:valAx>
        <c:axId val="2146848376"/>
        <c:scaling>
          <c:orientation val="minMax"/>
        </c:scaling>
        <c:delete val="0"/>
        <c:axPos val="r"/>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19050">
            <a:solidFill>
              <a:schemeClr val="bg1">
                <a:lumMod val="6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852152"/>
        <c:crosses val="max"/>
        <c:crossBetween val="between"/>
        <c:majorUnit val="5.0"/>
      </c:valAx>
      <c:catAx>
        <c:axId val="2146852152"/>
        <c:scaling>
          <c:orientation val="minMax"/>
        </c:scaling>
        <c:delete val="0"/>
        <c:axPos val="b"/>
        <c:numFmt formatCode="General" sourceLinked="1"/>
        <c:majorTickMark val="none"/>
        <c:minorTickMark val="none"/>
        <c:tickLblPos val="nextTo"/>
        <c:spPr>
          <a:noFill/>
          <a:ln w="19050" cap="flat" cmpd="sng" algn="ctr">
            <a:solidFill>
              <a:schemeClr val="bg1">
                <a:lumMod val="6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14684837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E5DDFF-94FB-4D3F-B52B-83FF86CB1BAC}" type="datetimeFigureOut">
              <a:rPr lang="en-US" smtClean="0"/>
              <a:t>3/22/18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5E57BBE-A5FE-41D5-A63A-2D92F56FD230}" type="slidenum">
              <a:rPr lang="en-US" smtClean="0"/>
              <a:t>‹#›</a:t>
            </a:fld>
            <a:endParaRPr lang="en-US"/>
          </a:p>
        </p:txBody>
      </p:sp>
    </p:spTree>
    <p:extLst>
      <p:ext uri="{BB962C8B-B14F-4D97-AF65-F5344CB8AC3E}">
        <p14:creationId xmlns:p14="http://schemas.microsoft.com/office/powerpoint/2010/main" val="2016696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E012B2-F5CE-4A89-8F1A-A83D0BB589E4}" type="datetimeFigureOut">
              <a:rPr lang="en-US" smtClean="0"/>
              <a:t>3/22/18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1F9683-EF54-44B3-B523-2259159279BB}" type="slidenum">
              <a:rPr lang="en-US" smtClean="0"/>
              <a:t>‹#›</a:t>
            </a:fld>
            <a:endParaRPr lang="en-US"/>
          </a:p>
        </p:txBody>
      </p:sp>
    </p:spTree>
    <p:extLst>
      <p:ext uri="{BB962C8B-B14F-4D97-AF65-F5344CB8AC3E}">
        <p14:creationId xmlns:p14="http://schemas.microsoft.com/office/powerpoint/2010/main" val="71954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182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t>12</a:t>
            </a:fld>
            <a:endParaRPr lang="en-US"/>
          </a:p>
        </p:txBody>
      </p:sp>
    </p:spTree>
    <p:extLst>
      <p:ext uri="{BB962C8B-B14F-4D97-AF65-F5344CB8AC3E}">
        <p14:creationId xmlns:p14="http://schemas.microsoft.com/office/powerpoint/2010/main" val="351163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 forward to 2015 and consider Ebola,</a:t>
            </a:r>
            <a:r>
              <a:rPr lang="en-US" baseline="0" dirty="0" smtClean="0"/>
              <a:t> a very different disease.  With Ebola, transmission pathways are generally very clear—you don’t need sequencing to understand them in the way you do polio.  However, there are always outlier cases for which case investigation fails to reveal the source.  </a:t>
            </a:r>
          </a:p>
          <a:p>
            <a:endParaRPr lang="en-US" baseline="0" dirty="0" smtClean="0"/>
          </a:p>
          <a:p>
            <a:r>
              <a:rPr lang="en-US" baseline="0" dirty="0" smtClean="0"/>
              <a:t>[discussion about sequencing in the 2014-2015 W Africa Ebola outbreak]</a:t>
            </a:r>
          </a:p>
          <a:p>
            <a:endParaRPr lang="en-US" baseline="0" dirty="0" smtClean="0"/>
          </a:p>
          <a:p>
            <a:r>
              <a:rPr lang="en-US" baseline="0" dirty="0" smtClean="0"/>
              <a:t>[discussion about how the group at the bottom of the slide set up a particularly effective way of monitoring the genetic epidemiology and communicating this with response staff]</a:t>
            </a:r>
          </a:p>
          <a:p>
            <a:endParaRPr lang="en-US" baseline="0" dirty="0" smtClean="0"/>
          </a:p>
          <a:p>
            <a:r>
              <a:rPr lang="en-US" dirty="0" smtClean="0"/>
              <a:t>In this</a:t>
            </a:r>
            <a:r>
              <a:rPr lang="en-US" baseline="0" dirty="0" smtClean="0"/>
              <a:t> example, an Ebola case had occurred in Fria Prefecture after a few months without a case. After extensive investigation, the source of the case was not found, but there was a suggestion that sexual transmission may have played a role—the head of the household had probably been infected 6 months earlier when he was in Conakry.  At the same time, there was concern that the test could been a false positive or a cross-contaminated sample.  Sequencing, however, showed that the virus was much more closely related to viruses circulating along the Guinean border with Sierra Leone at the time, and was likely due to a missed chain of transmission. [the viruses circulating in Conakry 6 months earlier—not shown here—were very distant]  The fact that the virus was unique suggests it was unlikely to have been a result of cross-contamination in the laboratory. </a:t>
            </a:r>
          </a:p>
          <a:p>
            <a:endParaRPr lang="en-US" baseline="0" dirty="0" smtClean="0"/>
          </a:p>
          <a:p>
            <a:r>
              <a:rPr lang="en-US" baseline="0" dirty="0" smtClean="0"/>
              <a:t>Note:  rate of mutation, ~0.0013 per year, or ~1 </a:t>
            </a:r>
            <a:r>
              <a:rPr lang="en-US" baseline="0" dirty="0" err="1" smtClean="0"/>
              <a:t>nt</a:t>
            </a:r>
            <a:r>
              <a:rPr lang="en-US" baseline="0" dirty="0" smtClean="0"/>
              <a:t> every 2 weeks.</a:t>
            </a:r>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t>18</a:t>
            </a:fld>
            <a:endParaRPr lang="en-US"/>
          </a:p>
        </p:txBody>
      </p:sp>
    </p:spTree>
    <p:extLst>
      <p:ext uri="{BB962C8B-B14F-4D97-AF65-F5344CB8AC3E}">
        <p14:creationId xmlns:p14="http://schemas.microsoft.com/office/powerpoint/2010/main" val="286495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 forward to 2015 and consider Ebola,</a:t>
            </a:r>
            <a:r>
              <a:rPr lang="en-US" baseline="0" dirty="0" smtClean="0"/>
              <a:t> a very different disease.  With Ebola, transmission pathways are generally very clear—you don’t need sequencing to understand them in the way you do polio.  However, there are always outlier cases for which case investigation fails to reveal the source.  </a:t>
            </a:r>
          </a:p>
          <a:p>
            <a:endParaRPr lang="en-US" baseline="0" dirty="0" smtClean="0"/>
          </a:p>
          <a:p>
            <a:r>
              <a:rPr lang="en-US" baseline="0" dirty="0" smtClean="0"/>
              <a:t>[discussion about sequencing in the 2014-2015 W Africa Ebola outbreak]</a:t>
            </a:r>
          </a:p>
          <a:p>
            <a:endParaRPr lang="en-US" baseline="0" dirty="0" smtClean="0"/>
          </a:p>
          <a:p>
            <a:r>
              <a:rPr lang="en-US" baseline="0" dirty="0" smtClean="0"/>
              <a:t>[discussion about how the group at the bottom of the slide set up a particularly effective way of monitoring the genetic epidemiology and communicating this with response staff]</a:t>
            </a:r>
          </a:p>
          <a:p>
            <a:endParaRPr lang="en-US" baseline="0" dirty="0" smtClean="0"/>
          </a:p>
          <a:p>
            <a:r>
              <a:rPr lang="en-US" dirty="0" smtClean="0"/>
              <a:t>In this</a:t>
            </a:r>
            <a:r>
              <a:rPr lang="en-US" baseline="0" dirty="0" smtClean="0"/>
              <a:t> example, an Ebola case had occurred in Fria Prefecture after a few months without a case. After extensive investigation, the source of the case was not found, but there was a suggestion that sexual transmission may have played a role—the head of the household had probably been infected 6 months earlier when he was in Conakry.  At the same time, there was concern that the test could been a false positive or a cross-contaminated sample.  Sequencing, however, showed that the virus was much more closely related to viruses circulating along the Guinean border with Sierra Leone at the time, and was likely due to a missed chain of transmission. [the viruses circulating in Conakry 6 months earlier—not shown here—were very distant]  The fact that the virus was unique suggests it was unlikely to have been a result of cross-contamination in the laboratory. </a:t>
            </a:r>
          </a:p>
          <a:p>
            <a:endParaRPr lang="en-US" baseline="0" dirty="0" smtClean="0"/>
          </a:p>
          <a:p>
            <a:r>
              <a:rPr lang="en-US" baseline="0" dirty="0" smtClean="0"/>
              <a:t>Note:  rate of mutation, ~0.0013 per year, or ~1 </a:t>
            </a:r>
            <a:r>
              <a:rPr lang="en-US" baseline="0" dirty="0" err="1" smtClean="0"/>
              <a:t>nt</a:t>
            </a:r>
            <a:r>
              <a:rPr lang="en-US" baseline="0" dirty="0" smtClean="0"/>
              <a:t> every 2 weeks.</a:t>
            </a:r>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t>19</a:t>
            </a:fld>
            <a:endParaRPr lang="en-US"/>
          </a:p>
        </p:txBody>
      </p:sp>
    </p:spTree>
    <p:extLst>
      <p:ext uri="{BB962C8B-B14F-4D97-AF65-F5344CB8AC3E}">
        <p14:creationId xmlns:p14="http://schemas.microsoft.com/office/powerpoint/2010/main" val="332289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 me start with polio, a program that has used sequencing longer than in any other public health program I’m aware of.  Wild poliovirus type 1 causes paralysis in fewer than one in 200 infections.  For that reason, even with excellent surveillance, you can’t infer much about transmission pathways based on the case investigation alone.  Beginning in the late 1990s, the polio program began sequencing every wild poliovirus in the world, and sequencing very quickly became an indispensable part of that program.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Global Polio Eradication Initiative is now in its final phase and is down to two countries, Afghanistan in Pakistan.  This slide shows the situation in Afghanistan in late 2013.  First off, you’ll notice almost all the cases here [CLICK] are in the east of the country along the border with Pakistan.  At first glance, this suggests a failure of the program—that polio was endemic in eastern Afghanistan.  However, because we had sequence data at the time, we knew that the virus from every one of those cases was more closely related to viruses in Pakistan than they were to each other.  Virus, in other words, was being imported from Pakistan—not surprising, given the amount of cross-border traffic there-- and probably circulating a little, but was not resulting in sustained transmission.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Then in December a case popped up in Helmand Province, the last known site of endemic transmission in Afghanistan.  So…, did this represent another importation, or did this indicate that virus was still endemic in Southern Afghanistan—that transmission had been occurring undetected for the prior 13 months?</a:t>
            </a:r>
          </a:p>
          <a:p>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t>21</a:t>
            </a:fld>
            <a:endParaRPr lang="en-US"/>
          </a:p>
        </p:txBody>
      </p:sp>
    </p:spTree>
    <p:extLst>
      <p:ext uri="{BB962C8B-B14F-4D97-AF65-F5344CB8AC3E}">
        <p14:creationId xmlns:p14="http://schemas.microsoft.com/office/powerpoint/2010/main" val="1086810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case, the answer was not what we wanted to see.  The 2013 virus was most closely related to viruses that had been circulating nearby in southern Afghanistan in 2012.  By early 2014, ongoing circulation was confirmed with similar viruses also seen in the south.  In response, the program both intensified surveillance, since the sequencing results suggested we had likely been missing cases, and made substantial changes to the immunization program in the south of Afghanistan.</a:t>
            </a:r>
            <a:endParaRPr lang="en-US" dirty="0"/>
          </a:p>
        </p:txBody>
      </p:sp>
      <p:sp>
        <p:nvSpPr>
          <p:cNvPr id="4" name="Slide Number Placeholder 3"/>
          <p:cNvSpPr>
            <a:spLocks noGrp="1"/>
          </p:cNvSpPr>
          <p:nvPr>
            <p:ph type="sldNum" sz="quarter" idx="10"/>
          </p:nvPr>
        </p:nvSpPr>
        <p:spPr/>
        <p:txBody>
          <a:bodyPr/>
          <a:lstStyle/>
          <a:p>
            <a:fld id="{4F1F9683-EF54-44B3-B523-2259159279BB}" type="slidenum">
              <a:rPr lang="en-US" smtClean="0"/>
              <a:t>22</a:t>
            </a:fld>
            <a:endParaRPr lang="en-US"/>
          </a:p>
        </p:txBody>
      </p:sp>
    </p:spTree>
    <p:extLst>
      <p:ext uri="{BB962C8B-B14F-4D97-AF65-F5344CB8AC3E}">
        <p14:creationId xmlns:p14="http://schemas.microsoft.com/office/powerpoint/2010/main" val="14392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NCEZID">
    <p:spTree>
      <p:nvGrpSpPr>
        <p:cNvPr id="1" name=""/>
        <p:cNvGrpSpPr/>
        <p:nvPr/>
      </p:nvGrpSpPr>
      <p:grpSpPr>
        <a:xfrm>
          <a:off x="0" y="0"/>
          <a:ext cx="0" cy="0"/>
          <a:chOff x="0" y="0"/>
          <a:chExt cx="0" cy="0"/>
        </a:xfrm>
      </p:grpSpPr>
      <p:pic>
        <p:nvPicPr>
          <p:cNvPr id="12" name="Picture 11" descr="Logo: U.S. Department of Health and Human Services; Centers for Disease Control and Prevention." title="Alt"/>
          <p:cNvPicPr/>
          <p:nvPr userDrawn="1"/>
        </p:nvPicPr>
        <p:blipFill rotWithShape="1">
          <a:blip r:embed="rId2" cstate="print">
            <a:extLst>
              <a:ext uri="{28A0092B-C50C-407E-A947-70E740481C1C}">
                <a14:useLocalDpi xmlns:a14="http://schemas.microsoft.com/office/drawing/2010/main"/>
              </a:ext>
            </a:extLst>
          </a:blip>
          <a:srcRect/>
          <a:stretch/>
        </p:blipFill>
        <p:spPr>
          <a:xfrm>
            <a:off x="2359152" y="4324350"/>
            <a:ext cx="6553200" cy="750570"/>
          </a:xfrm>
          <a:prstGeom prst="rect">
            <a:avLst/>
          </a:prstGeom>
        </p:spPr>
      </p:pic>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55563" indent="0" algn="l">
              <a:spcBef>
                <a:spcPts val="0"/>
              </a:spcBef>
              <a:spcAft>
                <a:spcPts val="0"/>
              </a:spcAft>
              <a:buNone/>
              <a:defRPr sz="2400" b="1"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2359152" y="2343150"/>
            <a:ext cx="6553200" cy="1466851"/>
          </a:xfrm>
        </p:spPr>
        <p:txBody>
          <a:bodyPr bIns="0" anchor="b" anchorCtr="0">
            <a:noAutofit/>
          </a:bodyPr>
          <a:lstStyle>
            <a:lvl1pPr algn="l">
              <a:defRPr sz="420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7518"/>
            <a:ext cx="7644400" cy="4154432"/>
          </a:xfrm>
          <a:prstGeom prst="rect">
            <a:avLst/>
          </a:prstGeom>
        </p:spPr>
      </p:pic>
      <p:sp>
        <p:nvSpPr>
          <p:cNvPr id="6" name="Footer Placeholder 4"/>
          <p:cNvSpPr txBox="1">
            <a:spLocks/>
          </p:cNvSpPr>
          <p:nvPr userDrawn="1"/>
        </p:nvSpPr>
        <p:spPr>
          <a:xfrm>
            <a:off x="2473451" y="4775835"/>
            <a:ext cx="4953000" cy="213187"/>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Office of Advanced Molecular Detection</a:t>
            </a:r>
            <a:endParaRPr lang="en-US" dirty="0">
              <a:solidFill>
                <a:prstClr val="white"/>
              </a:solidFill>
            </a:endParaRPr>
          </a:p>
        </p:txBody>
      </p:sp>
      <p:sp>
        <p:nvSpPr>
          <p:cNvPr id="7"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National Center for Emerging and Zoonotic Infectious Diseases</a:t>
            </a:r>
            <a:endParaRPr lang="en-US" dirty="0">
              <a:solidFill>
                <a:prstClr val="white"/>
              </a:solidFill>
            </a:endParaRPr>
          </a:p>
        </p:txBody>
      </p:sp>
    </p:spTree>
    <p:extLst>
      <p:ext uri="{BB962C8B-B14F-4D97-AF65-F5344CB8AC3E}">
        <p14:creationId xmlns:p14="http://schemas.microsoft.com/office/powerpoint/2010/main" val="1923418968"/>
      </p:ext>
    </p:extLst>
  </p:cSld>
  <p:clrMapOvr>
    <a:masterClrMapping/>
  </p:clrMapOvr>
  <p:transition xmlns:p14="http://schemas.microsoft.com/office/powerpoint/2010/mai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2" name="Picture 11" descr="Logo: U.S. Department of Health and Human Services; Centers for Disease Control and Prevention." title="Alt"/>
          <p:cNvPicPr/>
          <p:nvPr userDrawn="1"/>
        </p:nvPicPr>
        <p:blipFill rotWithShape="1">
          <a:blip r:embed="rId2" cstate="print">
            <a:extLst>
              <a:ext uri="{28A0092B-C50C-407E-A947-70E740481C1C}">
                <a14:useLocalDpi xmlns:a14="http://schemas.microsoft.com/office/drawing/2010/main"/>
              </a:ext>
            </a:extLst>
          </a:blip>
          <a:srcRect/>
          <a:stretch/>
        </p:blipFill>
        <p:spPr>
          <a:xfrm>
            <a:off x="2359152" y="4324350"/>
            <a:ext cx="6553200" cy="750570"/>
          </a:xfrm>
          <a:prstGeom prst="rect">
            <a:avLst/>
          </a:prstGeom>
        </p:spPr>
      </p:pic>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55563" indent="0" algn="l">
              <a:spcBef>
                <a:spcPts val="0"/>
              </a:spcBef>
              <a:spcAft>
                <a:spcPts val="0"/>
              </a:spcAft>
              <a:buNone/>
              <a:defRPr sz="2400" b="1"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2359152" y="2343151"/>
            <a:ext cx="6553200" cy="1466851"/>
          </a:xfrm>
        </p:spPr>
        <p:txBody>
          <a:bodyPr bIns="0" anchor="b" anchorCtr="0">
            <a:noAutofit/>
          </a:bodyPr>
          <a:lstStyle>
            <a:lvl1pPr algn="l">
              <a:defRPr sz="420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7518"/>
            <a:ext cx="7644400" cy="4154432"/>
          </a:xfrm>
          <a:prstGeom prst="rect">
            <a:avLst/>
          </a:prstGeom>
        </p:spPr>
      </p:pic>
      <p:sp>
        <p:nvSpPr>
          <p:cNvPr id="6" name="Footer Placeholder 4"/>
          <p:cNvSpPr txBox="1">
            <a:spLocks/>
          </p:cNvSpPr>
          <p:nvPr userDrawn="1"/>
        </p:nvSpPr>
        <p:spPr>
          <a:xfrm>
            <a:off x="2473451" y="4775837"/>
            <a:ext cx="4953000" cy="213187"/>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Office of Advanced Molecular Detection</a:t>
            </a:r>
            <a:endParaRPr lang="en-US" dirty="0">
              <a:solidFill>
                <a:prstClr val="white"/>
              </a:solidFill>
            </a:endParaRPr>
          </a:p>
        </p:txBody>
      </p:sp>
      <p:sp>
        <p:nvSpPr>
          <p:cNvPr id="7"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National Center for Emerging and Zoonotic Infectious Diseases</a:t>
            </a:r>
            <a:endParaRPr lang="en-US" dirty="0">
              <a:solidFill>
                <a:prstClr val="white"/>
              </a:solidFill>
            </a:endParaRPr>
          </a:p>
        </p:txBody>
      </p:sp>
    </p:spTree>
    <p:extLst>
      <p:ext uri="{BB962C8B-B14F-4D97-AF65-F5344CB8AC3E}">
        <p14:creationId xmlns:p14="http://schemas.microsoft.com/office/powerpoint/2010/main" val="3754885203"/>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799" y="205978"/>
            <a:ext cx="7619999" cy="857250"/>
          </a:xfrm>
        </p:spPr>
        <p:txBody>
          <a:bodyPr>
            <a:normAutofit/>
          </a:bodyPr>
          <a:lstStyle>
            <a:lvl1pPr>
              <a:defRPr sz="4000" b="1">
                <a:solidFill>
                  <a:srgbClr val="1289AB"/>
                </a:solidFill>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5" name="Footer Placeholder 4"/>
          <p:cNvSpPr>
            <a:spLocks noGrp="1"/>
          </p:cNvSpPr>
          <p:nvPr>
            <p:ph type="ftr" sz="quarter" idx="11"/>
          </p:nvPr>
        </p:nvSpPr>
        <p:spPr>
          <a:xfrm>
            <a:off x="960062" y="4781550"/>
            <a:ext cx="2886747" cy="273844"/>
          </a:xfrm>
        </p:spPr>
        <p:txBody>
          <a:bodyPr/>
          <a:lstStyle/>
          <a:p>
            <a:endParaRPr lang="en-US" dirty="0"/>
          </a:p>
        </p:txBody>
      </p:sp>
      <p:grpSp>
        <p:nvGrpSpPr>
          <p:cNvPr id="7" name="Group 6"/>
          <p:cNvGrpSpPr/>
          <p:nvPr userDrawn="1"/>
        </p:nvGrpSpPr>
        <p:grpSpPr>
          <a:xfrm>
            <a:off x="0"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TextBox 3"/>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6A89A-7F6E-4A81-8F64-0DBFFBC93A37}" type="slidenum">
              <a:rPr lang="en-US" smtClean="0"/>
              <a:t>‹#›</a:t>
            </a:fld>
            <a:endParaRPr lang="en-US"/>
          </a:p>
        </p:txBody>
      </p:sp>
    </p:spTree>
    <p:extLst>
      <p:ext uri="{BB962C8B-B14F-4D97-AF65-F5344CB8AC3E}">
        <p14:creationId xmlns:p14="http://schemas.microsoft.com/office/powerpoint/2010/main" val="858073888"/>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NCIRD">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55563" indent="0" algn="l">
              <a:spcBef>
                <a:spcPts val="0"/>
              </a:spcBef>
              <a:spcAft>
                <a:spcPts val="0"/>
              </a:spcAft>
              <a:buNone/>
              <a:defRPr sz="2400" b="1"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2359152" y="2343150"/>
            <a:ext cx="6553200" cy="1466851"/>
          </a:xfrm>
        </p:spPr>
        <p:txBody>
          <a:bodyPr bIns="0" anchor="b" anchorCtr="0">
            <a:noAutofit/>
          </a:bodyPr>
          <a:lstStyle>
            <a:lvl1pPr algn="l">
              <a:defRPr sz="420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518"/>
            <a:ext cx="7644400" cy="4154432"/>
          </a:xfrm>
          <a:prstGeom prst="rect">
            <a:avLst/>
          </a:prstGeom>
        </p:spPr>
      </p:pic>
      <p:pic>
        <p:nvPicPr>
          <p:cNvPr id="9" name="Picture 8"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val="0"/>
              </a:ext>
            </a:extLst>
          </a:blip>
          <a:srcRect l="5361" t="91425" r="1567"/>
          <a:stretch/>
        </p:blipFill>
        <p:spPr>
          <a:xfrm>
            <a:off x="2362200" y="4317492"/>
            <a:ext cx="6553200" cy="749808"/>
          </a:xfrm>
          <a:prstGeom prst="rect">
            <a:avLst/>
          </a:prstGeom>
        </p:spPr>
      </p:pic>
      <p:sp>
        <p:nvSpPr>
          <p:cNvPr id="11"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National Center for Immunization</a:t>
            </a:r>
            <a:r>
              <a:rPr lang="en-US" baseline="0" dirty="0" smtClean="0">
                <a:solidFill>
                  <a:prstClr val="white"/>
                </a:solidFill>
              </a:rPr>
              <a:t> and Respiratory</a:t>
            </a:r>
            <a:r>
              <a:rPr lang="en-US" dirty="0" smtClean="0">
                <a:solidFill>
                  <a:prstClr val="white"/>
                </a:solidFill>
              </a:rPr>
              <a:t> Diseases</a:t>
            </a:r>
            <a:endParaRPr lang="en-US" dirty="0">
              <a:solidFill>
                <a:prstClr val="white"/>
              </a:solidFill>
            </a:endParaRPr>
          </a:p>
        </p:txBody>
      </p:sp>
    </p:spTree>
    <p:extLst>
      <p:ext uri="{BB962C8B-B14F-4D97-AF65-F5344CB8AC3E}">
        <p14:creationId xmlns:p14="http://schemas.microsoft.com/office/powerpoint/2010/main" val="1624812959"/>
      </p:ext>
    </p:extLst>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NCHHSTP">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55563" indent="0" algn="l">
              <a:spcBef>
                <a:spcPts val="0"/>
              </a:spcBef>
              <a:spcAft>
                <a:spcPts val="0"/>
              </a:spcAft>
              <a:buNone/>
              <a:defRPr sz="2400" b="1"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2359152" y="2343150"/>
            <a:ext cx="6553200" cy="1466851"/>
          </a:xfrm>
        </p:spPr>
        <p:txBody>
          <a:bodyPr bIns="0" anchor="b" anchorCtr="0">
            <a:noAutofit/>
          </a:bodyPr>
          <a:lstStyle>
            <a:lvl1pPr algn="l">
              <a:defRPr sz="420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518"/>
            <a:ext cx="7644400" cy="4154432"/>
          </a:xfrm>
          <a:prstGeom prst="rect">
            <a:avLst/>
          </a:prstGeom>
        </p:spPr>
      </p:pic>
      <p:pic>
        <p:nvPicPr>
          <p:cNvPr id="6" name="Picture 5"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val="0"/>
              </a:ext>
            </a:extLst>
          </a:blip>
          <a:srcRect l="5349" t="91679" r="1675"/>
          <a:stretch/>
        </p:blipFill>
        <p:spPr>
          <a:xfrm>
            <a:off x="2359152" y="4324350"/>
            <a:ext cx="6556248" cy="749808"/>
          </a:xfrm>
          <a:prstGeom prst="rect">
            <a:avLst/>
          </a:prstGeom>
        </p:spPr>
      </p:pic>
      <p:sp>
        <p:nvSpPr>
          <p:cNvPr id="7" name="Footer Placeholder 4"/>
          <p:cNvSpPr txBox="1">
            <a:spLocks/>
          </p:cNvSpPr>
          <p:nvPr userDrawn="1"/>
        </p:nvSpPr>
        <p:spPr>
          <a:xfrm>
            <a:off x="2546603" y="4629150"/>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National Center for HIV/AIDS,</a:t>
            </a:r>
            <a:r>
              <a:rPr lang="en-US" baseline="0" dirty="0" smtClean="0">
                <a:solidFill>
                  <a:prstClr val="white"/>
                </a:solidFill>
              </a:rPr>
              <a:t> Viral Hepatitis, STD, and TB Prevention</a:t>
            </a:r>
            <a:endParaRPr lang="en-US" dirty="0">
              <a:solidFill>
                <a:prstClr val="white"/>
              </a:solidFill>
            </a:endParaRPr>
          </a:p>
        </p:txBody>
      </p:sp>
    </p:spTree>
    <p:extLst>
      <p:ext uri="{BB962C8B-B14F-4D97-AF65-F5344CB8AC3E}">
        <p14:creationId xmlns:p14="http://schemas.microsoft.com/office/powerpoint/2010/main" val="2071848159"/>
      </p:ext>
    </p:extLst>
  </p:cSld>
  <p:clrMapOvr>
    <a:masterClrMapping/>
  </p:clrMapOvr>
  <p:transition xmlns:p14="http://schemas.microsoft.com/office/powerpoint/2010/mai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CGH">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55563" indent="0" algn="l">
              <a:spcBef>
                <a:spcPts val="0"/>
              </a:spcBef>
              <a:spcAft>
                <a:spcPts val="0"/>
              </a:spcAft>
              <a:buNone/>
              <a:defRPr sz="2400" b="1"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itle 1"/>
          <p:cNvSpPr>
            <a:spLocks noGrp="1"/>
          </p:cNvSpPr>
          <p:nvPr>
            <p:ph type="ctrTitle"/>
          </p:nvPr>
        </p:nvSpPr>
        <p:spPr>
          <a:xfrm>
            <a:off x="2359152" y="2343150"/>
            <a:ext cx="6553200" cy="1466851"/>
          </a:xfrm>
        </p:spPr>
        <p:txBody>
          <a:bodyPr bIns="0" anchor="b" anchorCtr="0">
            <a:noAutofit/>
          </a:bodyPr>
          <a:lstStyle>
            <a:lvl1pPr algn="l">
              <a:defRPr sz="420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518"/>
            <a:ext cx="7644400" cy="4154432"/>
          </a:xfrm>
          <a:prstGeom prst="rect">
            <a:avLst/>
          </a:prstGeom>
        </p:spPr>
      </p:pic>
      <p:pic>
        <p:nvPicPr>
          <p:cNvPr id="8" name="Picture 7"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val="0"/>
              </a:ext>
            </a:extLst>
          </a:blip>
          <a:srcRect l="5446" t="91627" r="1578"/>
          <a:stretch/>
        </p:blipFill>
        <p:spPr>
          <a:xfrm>
            <a:off x="2362200" y="4324350"/>
            <a:ext cx="6556248" cy="749808"/>
          </a:xfrm>
          <a:prstGeom prst="rect">
            <a:avLst/>
          </a:prstGeom>
        </p:spPr>
      </p:pic>
      <p:sp>
        <p:nvSpPr>
          <p:cNvPr id="9"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Center for Global</a:t>
            </a:r>
            <a:r>
              <a:rPr lang="en-US" baseline="0" dirty="0" smtClean="0">
                <a:solidFill>
                  <a:prstClr val="white"/>
                </a:solidFill>
              </a:rPr>
              <a:t> Health</a:t>
            </a:r>
            <a:endParaRPr lang="en-US" dirty="0">
              <a:solidFill>
                <a:prstClr val="white"/>
              </a:solidFill>
            </a:endParaRPr>
          </a:p>
        </p:txBody>
      </p:sp>
    </p:spTree>
    <p:extLst>
      <p:ext uri="{BB962C8B-B14F-4D97-AF65-F5344CB8AC3E}">
        <p14:creationId xmlns:p14="http://schemas.microsoft.com/office/powerpoint/2010/main" val="571726755"/>
      </p:ext>
    </p:extLst>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062" y="2876550"/>
            <a:ext cx="8229600" cy="609600"/>
          </a:xfrm>
        </p:spPr>
        <p:txBody>
          <a:bodyPr>
            <a:normAutofit/>
          </a:bodyPr>
          <a:lstStyle>
            <a:lvl1pPr algn="r">
              <a:defRPr sz="4000" baseline="0"/>
            </a:lvl1pPr>
          </a:lstStyle>
          <a:p>
            <a:r>
              <a:rPr lang="en-US" dirty="0" smtClean="0"/>
              <a:t>Section Title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6A89A-7F6E-4A81-8F64-0DBFFBC93A37}" type="slidenum">
              <a:rPr lang="en-US" smtClean="0"/>
              <a:t>‹#›</a:t>
            </a:fld>
            <a:endParaRPr lang="en-US"/>
          </a:p>
        </p:txBody>
      </p:sp>
      <p:grpSp>
        <p:nvGrpSpPr>
          <p:cNvPr id="6" name="Group 5"/>
          <p:cNvGrpSpPr/>
          <p:nvPr userDrawn="1"/>
        </p:nvGrpSpPr>
        <p:grpSpPr>
          <a:xfrm>
            <a:off x="0" y="-3810"/>
            <a:ext cx="500744" cy="5157216"/>
            <a:chOff x="0" y="-3810"/>
            <a:chExt cx="500744" cy="5147310"/>
          </a:xfrm>
        </p:grpSpPr>
        <p:sp>
          <p:nvSpPr>
            <p:cNvPr id="7" name="Rectangle 6"/>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TextBox 7"/>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Tree>
    <p:extLst>
      <p:ext uri="{BB962C8B-B14F-4D97-AF65-F5344CB8AC3E}">
        <p14:creationId xmlns:p14="http://schemas.microsoft.com/office/powerpoint/2010/main" val="2749448833"/>
      </p:ext>
    </p:extLst>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799" y="205978"/>
            <a:ext cx="7619999" cy="857250"/>
          </a:xfrm>
        </p:spPr>
        <p:txBody>
          <a:bodyPr>
            <a:normAutofit/>
          </a:bodyPr>
          <a:lstStyle>
            <a:lvl1pPr>
              <a:defRPr sz="4000" b="1">
                <a:solidFill>
                  <a:srgbClr val="1289AB"/>
                </a:solidFill>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1066799" y="1200150"/>
            <a:ext cx="7619999" cy="3394472"/>
          </a:xfrm>
        </p:spPr>
        <p:txBody>
          <a:bodyPr/>
          <a:lstStyle>
            <a:lvl1pPr marL="342900" indent="-342900">
              <a:buClr>
                <a:srgbClr val="1289AB"/>
              </a:buClr>
              <a:buSzPct val="65000"/>
              <a:buFont typeface="Wingdings" panose="05000000000000000000" pitchFamily="2" charset="2"/>
              <a:buChar char="q"/>
              <a:defRPr/>
            </a:lvl1pPr>
            <a:lvl2pPr marL="742950" indent="-285750">
              <a:buClr>
                <a:schemeClr val="tx2"/>
              </a:buClr>
              <a:buFont typeface="Arial" panose="020B0604020202020204" pitchFamily="34" charset="0"/>
              <a:buChar char="•"/>
              <a:defRPr/>
            </a:lvl2pPr>
            <a:lvl3pPr marL="1143000" indent="-228600">
              <a:buClr>
                <a:schemeClr val="tx2"/>
              </a:buClr>
              <a:buSzPct val="80000"/>
              <a:buFont typeface="Courier New" panose="02070309020205020404" pitchFamily="49" charset="0"/>
              <a:buChar char="o"/>
              <a:defRPr/>
            </a:lvl3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960062" y="4781550"/>
            <a:ext cx="2886747" cy="273844"/>
          </a:xfrm>
        </p:spPr>
        <p:txBody>
          <a:bodyPr/>
          <a:lstStyle/>
          <a:p>
            <a:endParaRPr lang="en-US" dirty="0"/>
          </a:p>
        </p:txBody>
      </p:sp>
      <p:grpSp>
        <p:nvGrpSpPr>
          <p:cNvPr id="7" name="Group 6"/>
          <p:cNvGrpSpPr/>
          <p:nvPr userDrawn="1"/>
        </p:nvGrpSpPr>
        <p:grpSpPr>
          <a:xfrm>
            <a:off x="0"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TextBox 3"/>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6A89A-7F6E-4A81-8F64-0DBFFBC93A37}" type="slidenum">
              <a:rPr lang="en-US" smtClean="0"/>
              <a:t>‹#›</a:t>
            </a:fld>
            <a:endParaRPr lang="en-US"/>
          </a:p>
        </p:txBody>
      </p:sp>
    </p:spTree>
    <p:extLst>
      <p:ext uri="{BB962C8B-B14F-4D97-AF65-F5344CB8AC3E}">
        <p14:creationId xmlns:p14="http://schemas.microsoft.com/office/powerpoint/2010/main" val="2822055876"/>
      </p:ext>
    </p:extLst>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X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799" y="205978"/>
            <a:ext cx="7619999" cy="857250"/>
          </a:xfrm>
        </p:spPr>
        <p:txBody>
          <a:bodyPr>
            <a:normAutofit/>
          </a:bodyPr>
          <a:lstStyle>
            <a:lvl1pPr>
              <a:defRPr sz="4000" b="1">
                <a:solidFill>
                  <a:srgbClr val="1289AB"/>
                </a:solidFill>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5" name="Footer Placeholder 4"/>
          <p:cNvSpPr>
            <a:spLocks noGrp="1"/>
          </p:cNvSpPr>
          <p:nvPr>
            <p:ph type="ftr" sz="quarter" idx="11"/>
          </p:nvPr>
        </p:nvSpPr>
        <p:spPr>
          <a:xfrm>
            <a:off x="960062" y="4781550"/>
            <a:ext cx="2886747" cy="273844"/>
          </a:xfrm>
        </p:spPr>
        <p:txBody>
          <a:bodyPr/>
          <a:lstStyle/>
          <a:p>
            <a:endParaRPr lang="en-US" dirty="0"/>
          </a:p>
        </p:txBody>
      </p:sp>
      <p:grpSp>
        <p:nvGrpSpPr>
          <p:cNvPr id="7" name="Group 6"/>
          <p:cNvGrpSpPr/>
          <p:nvPr userDrawn="1"/>
        </p:nvGrpSpPr>
        <p:grpSpPr>
          <a:xfrm>
            <a:off x="0"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TextBox 3"/>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Content Placeholder 2"/>
          <p:cNvSpPr>
            <a:spLocks noGrp="1"/>
          </p:cNvSpPr>
          <p:nvPr>
            <p:ph idx="1" hasCustomPrompt="1"/>
          </p:nvPr>
        </p:nvSpPr>
        <p:spPr>
          <a:xfrm>
            <a:off x="1066800" y="1657350"/>
            <a:ext cx="3764337" cy="2937272"/>
          </a:xfrm>
        </p:spPr>
        <p:txBody>
          <a:bodyPr>
            <a:normAutofit/>
          </a:bodyPr>
          <a:lstStyle>
            <a:lvl1pPr marL="342900" indent="-342900">
              <a:buClr>
                <a:srgbClr val="1289AB"/>
              </a:buClr>
              <a:buSzPct val="65000"/>
              <a:buFont typeface="Wingdings" panose="05000000000000000000" pitchFamily="2" charset="2"/>
              <a:buChar char="q"/>
              <a:defRPr sz="2400"/>
            </a:lvl1pPr>
            <a:lvl2pPr marL="742950" indent="-285750">
              <a:buClr>
                <a:schemeClr val="tx2"/>
              </a:buClr>
              <a:buFont typeface="Arial" panose="020B0604020202020204" pitchFamily="34" charset="0"/>
              <a:buChar char="•"/>
              <a:defRPr sz="2000"/>
            </a:lvl2pPr>
            <a:lvl3pPr marL="1143000" indent="-228600">
              <a:buClr>
                <a:schemeClr val="tx2"/>
              </a:buClr>
              <a:buSzPct val="80000"/>
              <a:buFont typeface="Courier New" panose="02070309020205020404" pitchFamily="49" charset="0"/>
              <a:buChar char="o"/>
              <a:defRPr sz="1800"/>
            </a:lvl3pPr>
            <a:lvl4pP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2" hasCustomPrompt="1"/>
          </p:nvPr>
        </p:nvSpPr>
        <p:spPr>
          <a:xfrm>
            <a:off x="4953000" y="1657350"/>
            <a:ext cx="3764337" cy="2937272"/>
          </a:xfrm>
        </p:spPr>
        <p:txBody>
          <a:bodyPr>
            <a:normAutofit/>
          </a:bodyPr>
          <a:lstStyle>
            <a:lvl1pPr marL="342900" indent="-342900">
              <a:buClr>
                <a:srgbClr val="1289AB"/>
              </a:buClr>
              <a:buSzPct val="65000"/>
              <a:buFont typeface="Wingdings" panose="05000000000000000000" pitchFamily="2" charset="2"/>
              <a:buChar char="q"/>
              <a:defRPr sz="2400"/>
            </a:lvl1pPr>
            <a:lvl2pPr marL="742950" indent="-285750">
              <a:buClr>
                <a:schemeClr val="tx2"/>
              </a:buClr>
              <a:buFont typeface="Arial" panose="020B0604020202020204" pitchFamily="34" charset="0"/>
              <a:buChar char="•"/>
              <a:defRPr sz="2000"/>
            </a:lvl2pPr>
            <a:lvl3pPr marL="1143000" indent="-228600">
              <a:buClr>
                <a:schemeClr val="tx2"/>
              </a:buClr>
              <a:buSzPct val="80000"/>
              <a:buFont typeface="Courier New" panose="02070309020205020404" pitchFamily="49" charset="0"/>
              <a:buChar char="o"/>
              <a:defRPr sz="1800"/>
            </a:lvl3pPr>
            <a:lvl4pP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idx="13"/>
          </p:nvPr>
        </p:nvSpPr>
        <p:spPr>
          <a:xfrm>
            <a:off x="1066800" y="1123950"/>
            <a:ext cx="3764337" cy="533400"/>
          </a:xfrm>
        </p:spPr>
        <p:txBody>
          <a:bodyPr anchor="ctr">
            <a:normAutofit/>
          </a:bodyPr>
          <a:lstStyle>
            <a:lvl1pPr marL="0" indent="0" algn="ctr">
              <a:buNone/>
              <a:defRPr sz="20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Text Placeholder 4"/>
          <p:cNvSpPr>
            <a:spLocks noGrp="1"/>
          </p:cNvSpPr>
          <p:nvPr>
            <p:ph type="body" sz="quarter" idx="3"/>
          </p:nvPr>
        </p:nvSpPr>
        <p:spPr>
          <a:xfrm>
            <a:off x="4953000" y="1123950"/>
            <a:ext cx="3733801" cy="533400"/>
          </a:xfrm>
        </p:spPr>
        <p:txBody>
          <a:bodyPr vert="horz" lIns="91440" tIns="45720" rIns="91440" bIns="45720" rtlCol="0" anchor="ctr">
            <a:normAutofit/>
          </a:bodyPr>
          <a:lstStyle>
            <a:lvl1pPr>
              <a:defRPr lang="en-US" sz="2000" b="1" smtClean="0">
                <a:solidFill>
                  <a:schemeClr val="accent5">
                    <a:lumMod val="50000"/>
                  </a:schemeClr>
                </a:solidFill>
              </a:defRPr>
            </a:lvl1pPr>
          </a:lstStyle>
          <a:p>
            <a:pPr marL="0" lvl="0" indent="0" algn="ctr">
              <a:buNone/>
            </a:pPr>
            <a:r>
              <a:rPr lang="en-US" smtClean="0"/>
              <a:t>Click to edit Master text styles</a:t>
            </a:r>
          </a:p>
        </p:txBody>
      </p:sp>
      <p:sp>
        <p:nvSpPr>
          <p:cNvPr id="13"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6A89A-7F6E-4A81-8F64-0DBFFBC93A37}" type="slidenum">
              <a:rPr lang="en-US" smtClean="0"/>
              <a:t>‹#›</a:t>
            </a:fld>
            <a:endParaRPr lang="en-US"/>
          </a:p>
        </p:txBody>
      </p:sp>
    </p:spTree>
    <p:extLst>
      <p:ext uri="{BB962C8B-B14F-4D97-AF65-F5344CB8AC3E}">
        <p14:creationId xmlns:p14="http://schemas.microsoft.com/office/powerpoint/2010/main" val="702248966"/>
      </p:ext>
    </p:extLst>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799" y="205978"/>
            <a:ext cx="7619999" cy="857250"/>
          </a:xfrm>
        </p:spPr>
        <p:txBody>
          <a:bodyPr>
            <a:normAutofit/>
          </a:bodyPr>
          <a:lstStyle>
            <a:lvl1pPr>
              <a:defRPr sz="4000" b="1">
                <a:solidFill>
                  <a:srgbClr val="1289AB"/>
                </a:solidFill>
                <a:effectLst>
                  <a:outerShdw blurRad="38100" dist="38100" dir="2700000" algn="tl">
                    <a:srgbClr val="000000">
                      <a:alpha val="43137"/>
                    </a:srgbClr>
                  </a:outerShdw>
                </a:effectLst>
              </a:defRPr>
            </a:lvl1pPr>
          </a:lstStyle>
          <a:p>
            <a:r>
              <a:rPr lang="en-US" dirty="0" smtClean="0"/>
              <a:t>Click to edit title</a:t>
            </a:r>
            <a:endParaRPr lang="en-US" dirty="0"/>
          </a:p>
        </p:txBody>
      </p:sp>
      <p:sp>
        <p:nvSpPr>
          <p:cNvPr id="5" name="Footer Placeholder 4"/>
          <p:cNvSpPr>
            <a:spLocks noGrp="1"/>
          </p:cNvSpPr>
          <p:nvPr>
            <p:ph type="ftr" sz="quarter" idx="11"/>
          </p:nvPr>
        </p:nvSpPr>
        <p:spPr>
          <a:xfrm>
            <a:off x="960062" y="4781550"/>
            <a:ext cx="2886747" cy="273844"/>
          </a:xfrm>
        </p:spPr>
        <p:txBody>
          <a:bodyPr/>
          <a:lstStyle/>
          <a:p>
            <a:endParaRPr lang="en-US" dirty="0"/>
          </a:p>
        </p:txBody>
      </p:sp>
      <p:grpSp>
        <p:nvGrpSpPr>
          <p:cNvPr id="7" name="Group 6"/>
          <p:cNvGrpSpPr/>
          <p:nvPr userDrawn="1"/>
        </p:nvGrpSpPr>
        <p:grpSpPr>
          <a:xfrm>
            <a:off x="0"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TextBox 3"/>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6A89A-7F6E-4A81-8F64-0DBFFBC93A37}" type="slidenum">
              <a:rPr lang="en-US" smtClean="0"/>
              <a:t>‹#›</a:t>
            </a:fld>
            <a:endParaRPr lang="en-US"/>
          </a:p>
        </p:txBody>
      </p:sp>
    </p:spTree>
    <p:extLst>
      <p:ext uri="{BB962C8B-B14F-4D97-AF65-F5344CB8AC3E}">
        <p14:creationId xmlns:p14="http://schemas.microsoft.com/office/powerpoint/2010/main" val="3314715731"/>
      </p:ext>
    </p:extLst>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6A89A-7F6E-4A81-8F64-0DBFFBC93A37}" type="slidenum">
              <a:rPr lang="en-US" smtClean="0"/>
              <a:t>‹#›</a:t>
            </a:fld>
            <a:endParaRPr lang="en-US"/>
          </a:p>
        </p:txBody>
      </p:sp>
      <p:grpSp>
        <p:nvGrpSpPr>
          <p:cNvPr id="6" name="Group 5"/>
          <p:cNvGrpSpPr/>
          <p:nvPr userDrawn="1"/>
        </p:nvGrpSpPr>
        <p:grpSpPr>
          <a:xfrm>
            <a:off x="0" y="-3810"/>
            <a:ext cx="500744" cy="5157216"/>
            <a:chOff x="0" y="-3810"/>
            <a:chExt cx="500744" cy="5147310"/>
          </a:xfrm>
        </p:grpSpPr>
        <p:sp>
          <p:nvSpPr>
            <p:cNvPr id="7" name="Rectangle 6"/>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TextBox 7"/>
            <p:cNvSpPr txBox="1"/>
            <p:nvPr userDrawn="1"/>
          </p:nvSpPr>
          <p:spPr>
            <a:xfrm rot="16200000">
              <a:off x="-1562100" y="2821574"/>
              <a:ext cx="3581402" cy="338554"/>
            </a:xfrm>
            <a:prstGeom prst="rect">
              <a:avLst/>
            </a:prstGeom>
            <a:noFill/>
          </p:spPr>
          <p:txBody>
            <a:bodyPr wrap="square" rtlCol="0">
              <a:spAutoFit/>
            </a:bodyPr>
            <a:lstStyle/>
            <a:p>
              <a:r>
                <a:rPr lang="en-US" sz="1600" dirty="0" smtClean="0">
                  <a:solidFill>
                    <a:schemeClr val="bg1"/>
                  </a:solidFill>
                  <a:latin typeface="Cambria" panose="02040503050406030204" pitchFamily="18" charset="0"/>
                </a:rPr>
                <a:t>AMD –</a:t>
              </a:r>
              <a:r>
                <a:rPr lang="en-US" sz="1600" baseline="0" dirty="0" smtClean="0">
                  <a:solidFill>
                    <a:schemeClr val="bg1"/>
                  </a:solidFill>
                  <a:latin typeface="Cambria" panose="02040503050406030204" pitchFamily="18" charset="0"/>
                </a:rPr>
                <a:t> I</a:t>
              </a:r>
              <a:r>
                <a:rPr lang="en-US" sz="1600" dirty="0" smtClean="0">
                  <a:solidFill>
                    <a:schemeClr val="bg1"/>
                  </a:solidFill>
                  <a:latin typeface="Cambria" panose="02040503050406030204" pitchFamily="18" charset="0"/>
                </a:rPr>
                <a:t>nnovate </a:t>
              </a:r>
              <a:r>
                <a:rPr kumimoji="0" lang="en-US" sz="1600" b="0" i="0" u="none" strike="noStrike" kern="1200" cap="none" spc="0" normalizeH="0" baseline="-10000" noProof="0" dirty="0" smtClean="0">
                  <a:ln>
                    <a:noFill/>
                  </a:ln>
                  <a:solidFill>
                    <a:prstClr val="white"/>
                  </a:solidFill>
                  <a:effectLst/>
                  <a:uLnTx/>
                  <a:uFillTx/>
                  <a:latin typeface="Cambria" panose="02040503050406030204" pitchFamily="18" charset="0"/>
                  <a:ea typeface="+mn-ea"/>
                  <a:cs typeface="+mn-cs"/>
                </a:rPr>
                <a:t>* </a:t>
              </a:r>
              <a:r>
                <a:rPr lang="en-US" sz="1600" dirty="0" smtClean="0">
                  <a:solidFill>
                    <a:schemeClr val="bg1"/>
                  </a:solidFill>
                  <a:latin typeface="Cambria" panose="02040503050406030204" pitchFamily="18" charset="0"/>
                </a:rPr>
                <a:t>Transform </a:t>
              </a:r>
              <a:r>
                <a:rPr lang="en-US" sz="1600" baseline="-10000" dirty="0" smtClean="0">
                  <a:solidFill>
                    <a:schemeClr val="bg1"/>
                  </a:solidFill>
                  <a:latin typeface="Cambria" panose="02040503050406030204" pitchFamily="18" charset="0"/>
                </a:rPr>
                <a:t>* </a:t>
              </a:r>
              <a:r>
                <a:rPr lang="en-US" sz="1600" dirty="0" smtClean="0">
                  <a:solidFill>
                    <a:schemeClr val="bg1"/>
                  </a:solidFill>
                  <a:latin typeface="Cambria" panose="02040503050406030204" pitchFamily="18" charset="0"/>
                </a:rPr>
                <a:t>Protect</a:t>
              </a:r>
              <a:endParaRPr lang="en-US" sz="1600" dirty="0">
                <a:solidFill>
                  <a:schemeClr val="bg1"/>
                </a:solidFill>
                <a:latin typeface="Cambria" panose="02040503050406030204" pitchFamily="18"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Tree>
    <p:extLst>
      <p:ext uri="{BB962C8B-B14F-4D97-AF65-F5344CB8AC3E}">
        <p14:creationId xmlns:p14="http://schemas.microsoft.com/office/powerpoint/2010/main" val="2122196258"/>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D4E6E9"/>
            </a:gs>
            <a:gs pos="57000">
              <a:srgbClr val="C9C5C5"/>
            </a:gs>
            <a:gs pos="6000">
              <a:schemeClr val="bg1"/>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buClr>
                <a:srgbClr val="1289AB"/>
              </a:buClr>
              <a:buSzPct val="65000"/>
              <a:buFont typeface="Wingdings" panose="05000000000000000000" pitchFamily="2" charset="2"/>
              <a:buChar char="q"/>
            </a:pPr>
            <a:r>
              <a:rPr lang="en-US" dirty="0" smtClean="0"/>
              <a:t>Click to edit Master text styles</a:t>
            </a:r>
          </a:p>
          <a:p>
            <a:pPr lvl="1">
              <a:buClr>
                <a:schemeClr val="tx2"/>
              </a:buClr>
              <a:buChar char="•"/>
            </a:pPr>
            <a:r>
              <a:rPr lang="en-US" dirty="0" smtClean="0"/>
              <a:t>Second level</a:t>
            </a:r>
          </a:p>
          <a:p>
            <a:pPr lvl="2">
              <a:buClr>
                <a:schemeClr val="tx2"/>
              </a:buClr>
              <a:buSzPct val="80000"/>
              <a:buFont typeface="Courier New" panose="02070309020205020404" pitchFamily="49" charset="0"/>
              <a:buChar char="o"/>
            </a:pPr>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8E6A89A-7F6E-4A81-8F64-0DBFFBC93A37}" type="slidenum">
              <a:rPr lang="en-US" smtClean="0"/>
              <a:t>‹#›</a:t>
            </a:fld>
            <a:endParaRPr lang="en-US"/>
          </a:p>
        </p:txBody>
      </p:sp>
    </p:spTree>
    <p:extLst>
      <p:ext uri="{BB962C8B-B14F-4D97-AF65-F5344CB8AC3E}">
        <p14:creationId xmlns:p14="http://schemas.microsoft.com/office/powerpoint/2010/main" val="1925635037"/>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88" r:id="rId3"/>
    <p:sldLayoutId id="2147483689" r:id="rId4"/>
    <p:sldLayoutId id="2147483690" r:id="rId5"/>
    <p:sldLayoutId id="2147483650" r:id="rId6"/>
    <p:sldLayoutId id="2147483684" r:id="rId7"/>
    <p:sldLayoutId id="2147483685" r:id="rId8"/>
    <p:sldLayoutId id="2147483691" r:id="rId9"/>
    <p:sldLayoutId id="2147483692" r:id="rId10"/>
    <p:sldLayoutId id="2147483694" r:id="rId11"/>
  </p:sldLayoutIdLst>
  <p:transition xmlns:p14="http://schemas.microsoft.com/office/powerpoint/2010/main">
    <p:wipe dir="r"/>
  </p:transition>
  <p:hf hdr="0" ftr="0" dt="0"/>
  <p:txStyles>
    <p:titleStyle>
      <a:lvl1pPr algn="ctr" defTabSz="914400" rtl="0" eaLnBrk="1" latinLnBrk="0" hangingPunct="1">
        <a:spcBef>
          <a:spcPct val="0"/>
        </a:spcBef>
        <a:buNone/>
        <a:defRPr sz="4400" b="1" kern="1200">
          <a:solidFill>
            <a:srgbClr val="1289AB"/>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lang="en-US" sz="3200" kern="1200" dirty="0" smtClean="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lang="en-US"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13.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3.jpg"/><Relationship Id="rId9" Type="http://schemas.openxmlformats.org/officeDocument/2006/relationships/image" Target="../media/image44.jpg"/><Relationship Id="rId10" Type="http://schemas.openxmlformats.org/officeDocument/2006/relationships/image" Target="../media/image4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85000" lnSpcReduction="20000"/>
          </a:bodyPr>
          <a:lstStyle/>
          <a:p>
            <a:r>
              <a:rPr lang="en-US" sz="2000" dirty="0" smtClean="0"/>
              <a:t>Gregory L. Armstrong, MD</a:t>
            </a:r>
          </a:p>
          <a:p>
            <a:r>
              <a:rPr lang="en-US" sz="2000" dirty="0" smtClean="0"/>
              <a:t>Director, AMD Program</a:t>
            </a:r>
          </a:p>
          <a:p>
            <a:r>
              <a:rPr lang="en-US" sz="2000" dirty="0" smtClean="0"/>
              <a:t>US Centers for Disease Control and Prevention</a:t>
            </a:r>
            <a:endParaRPr lang="en-US" sz="2000" dirty="0"/>
          </a:p>
        </p:txBody>
      </p:sp>
      <p:sp>
        <p:nvSpPr>
          <p:cNvPr id="3" name="Title 2"/>
          <p:cNvSpPr>
            <a:spLocks noGrp="1"/>
          </p:cNvSpPr>
          <p:nvPr>
            <p:ph type="ctrTitle"/>
          </p:nvPr>
        </p:nvSpPr>
        <p:spPr>
          <a:xfrm>
            <a:off x="2362200" y="2628899"/>
            <a:ext cx="6553200" cy="1085851"/>
          </a:xfrm>
        </p:spPr>
        <p:txBody>
          <a:bodyPr/>
          <a:lstStyle/>
          <a:p>
            <a:r>
              <a:rPr lang="en-US" sz="2800" dirty="0"/>
              <a:t>Nucleotide Sequencing in Outbreak Detection and Response</a:t>
            </a:r>
          </a:p>
        </p:txBody>
      </p:sp>
    </p:spTree>
    <p:extLst>
      <p:ext uri="{BB962C8B-B14F-4D97-AF65-F5344CB8AC3E}">
        <p14:creationId xmlns:p14="http://schemas.microsoft.com/office/powerpoint/2010/main" val="19670392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Example1: Bacterial Foodborne Illness</a:t>
            </a: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10</a:t>
            </a:fld>
            <a:endParaRPr lang="en-US"/>
          </a:p>
        </p:txBody>
      </p:sp>
    </p:spTree>
    <p:extLst>
      <p:ext uri="{BB962C8B-B14F-4D97-AF65-F5344CB8AC3E}">
        <p14:creationId xmlns:p14="http://schemas.microsoft.com/office/powerpoint/2010/main" val="33573458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485901" y="1314451"/>
            <a:ext cx="2114551" cy="3019424"/>
            <a:chOff x="1485900" y="1314451"/>
            <a:chExt cx="2114550" cy="3019424"/>
          </a:xfrm>
        </p:grpSpPr>
        <p:grpSp>
          <p:nvGrpSpPr>
            <p:cNvPr id="13" name="Group 12"/>
            <p:cNvGrpSpPr/>
            <p:nvPr/>
          </p:nvGrpSpPr>
          <p:grpSpPr>
            <a:xfrm>
              <a:off x="1543050" y="1384030"/>
              <a:ext cx="2057400" cy="2949845"/>
              <a:chOff x="1543050" y="1384030"/>
              <a:chExt cx="2057400" cy="2949845"/>
            </a:xfrm>
          </p:grpSpPr>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93" r="67857"/>
              <a:stretch/>
            </p:blipFill>
            <p:spPr bwMode="auto">
              <a:xfrm>
                <a:off x="1543050" y="1384030"/>
                <a:ext cx="2057400" cy="294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628903" y="2425092"/>
                <a:ext cx="520419" cy="207749"/>
              </a:xfrm>
              <a:prstGeom prst="rect">
                <a:avLst/>
              </a:prstGeom>
              <a:noFill/>
            </p:spPr>
            <p:txBody>
              <a:bodyPr wrap="square" rtlCol="0">
                <a:spAutoFit/>
              </a:bodyPr>
              <a:lstStyle/>
              <a:p>
                <a:r>
                  <a:rPr lang="en-US" sz="750" b="1" dirty="0">
                    <a:solidFill>
                      <a:srgbClr val="1F497D"/>
                    </a:solidFill>
                  </a:rPr>
                  <a:t>4 [1–6]</a:t>
                </a:r>
              </a:p>
            </p:txBody>
          </p:sp>
          <p:sp>
            <p:nvSpPr>
              <p:cNvPr id="31" name="TextBox 30"/>
              <p:cNvSpPr txBox="1"/>
              <p:nvPr/>
            </p:nvSpPr>
            <p:spPr>
              <a:xfrm>
                <a:off x="2457453" y="1644424"/>
                <a:ext cx="627543" cy="207749"/>
              </a:xfrm>
              <a:prstGeom prst="rect">
                <a:avLst/>
              </a:prstGeom>
              <a:noFill/>
            </p:spPr>
            <p:txBody>
              <a:bodyPr wrap="square" rtlCol="0">
                <a:spAutoFit/>
              </a:bodyPr>
              <a:lstStyle/>
              <a:p>
                <a:r>
                  <a:rPr lang="en-US" sz="750" b="1" dirty="0">
                    <a:solidFill>
                      <a:srgbClr val="1F497D"/>
                    </a:solidFill>
                  </a:rPr>
                  <a:t>89 [89–89]</a:t>
                </a:r>
              </a:p>
            </p:txBody>
          </p:sp>
          <p:sp>
            <p:nvSpPr>
              <p:cNvPr id="32" name="TextBox 31"/>
              <p:cNvSpPr txBox="1"/>
              <p:nvPr/>
            </p:nvSpPr>
            <p:spPr>
              <a:xfrm>
                <a:off x="2457453" y="1942314"/>
                <a:ext cx="566956" cy="207749"/>
              </a:xfrm>
              <a:prstGeom prst="rect">
                <a:avLst/>
              </a:prstGeom>
              <a:noFill/>
            </p:spPr>
            <p:txBody>
              <a:bodyPr wrap="square" rtlCol="0">
                <a:spAutoFit/>
              </a:bodyPr>
              <a:lstStyle/>
              <a:p>
                <a:r>
                  <a:rPr lang="en-US" sz="750" b="1" dirty="0">
                    <a:solidFill>
                      <a:srgbClr val="1F497D"/>
                    </a:solidFill>
                  </a:rPr>
                  <a:t>5 [1–114]</a:t>
                </a:r>
              </a:p>
            </p:txBody>
          </p:sp>
          <p:sp>
            <p:nvSpPr>
              <p:cNvPr id="33" name="TextBox 32"/>
              <p:cNvSpPr txBox="1"/>
              <p:nvPr/>
            </p:nvSpPr>
            <p:spPr>
              <a:xfrm>
                <a:off x="2514601" y="3733359"/>
                <a:ext cx="599445" cy="207749"/>
              </a:xfrm>
              <a:prstGeom prst="rect">
                <a:avLst/>
              </a:prstGeom>
              <a:noFill/>
            </p:spPr>
            <p:txBody>
              <a:bodyPr wrap="square" rtlCol="0">
                <a:spAutoFit/>
              </a:bodyPr>
              <a:lstStyle/>
              <a:p>
                <a:r>
                  <a:rPr lang="en-US" sz="750" b="1" dirty="0">
                    <a:solidFill>
                      <a:srgbClr val="1F497D"/>
                    </a:solidFill>
                  </a:rPr>
                  <a:t>3 [0–10]</a:t>
                </a:r>
              </a:p>
            </p:txBody>
          </p:sp>
          <p:sp>
            <p:nvSpPr>
              <p:cNvPr id="34" name="TextBox 33"/>
              <p:cNvSpPr txBox="1"/>
              <p:nvPr/>
            </p:nvSpPr>
            <p:spPr>
              <a:xfrm>
                <a:off x="2457453" y="3999715"/>
                <a:ext cx="581527" cy="207749"/>
              </a:xfrm>
              <a:prstGeom prst="rect">
                <a:avLst/>
              </a:prstGeom>
              <a:noFill/>
            </p:spPr>
            <p:txBody>
              <a:bodyPr wrap="square" rtlCol="0">
                <a:spAutoFit/>
              </a:bodyPr>
              <a:lstStyle/>
              <a:p>
                <a:r>
                  <a:rPr lang="en-US" sz="750" b="1" dirty="0">
                    <a:solidFill>
                      <a:srgbClr val="1F497D"/>
                    </a:solidFill>
                  </a:rPr>
                  <a:t>4 [0–44]</a:t>
                </a:r>
              </a:p>
            </p:txBody>
          </p:sp>
          <p:sp>
            <p:nvSpPr>
              <p:cNvPr id="35" name="TextBox 34"/>
              <p:cNvSpPr txBox="1"/>
              <p:nvPr/>
            </p:nvSpPr>
            <p:spPr>
              <a:xfrm>
                <a:off x="1570031" y="2864756"/>
                <a:ext cx="830271" cy="207749"/>
              </a:xfrm>
              <a:prstGeom prst="rect">
                <a:avLst/>
              </a:prstGeom>
              <a:noFill/>
            </p:spPr>
            <p:txBody>
              <a:bodyPr wrap="square" rtlCol="0">
                <a:spAutoFit/>
              </a:bodyPr>
              <a:lstStyle/>
              <a:p>
                <a:r>
                  <a:rPr lang="en-US" sz="750" b="1" dirty="0">
                    <a:solidFill>
                      <a:srgbClr val="1F497D"/>
                    </a:solidFill>
                  </a:rPr>
                  <a:t>1,628 [0–1,694]</a:t>
                </a:r>
              </a:p>
            </p:txBody>
          </p:sp>
        </p:grpSp>
        <p:sp>
          <p:nvSpPr>
            <p:cNvPr id="41" name="TextBox 40"/>
            <p:cNvSpPr txBox="1"/>
            <p:nvPr/>
          </p:nvSpPr>
          <p:spPr>
            <a:xfrm>
              <a:off x="1485900" y="1314451"/>
              <a:ext cx="1657350" cy="461665"/>
            </a:xfrm>
            <a:prstGeom prst="rect">
              <a:avLst/>
            </a:prstGeom>
            <a:noFill/>
          </p:spPr>
          <p:txBody>
            <a:bodyPr wrap="square" rtlCol="0">
              <a:spAutoFit/>
            </a:bodyPr>
            <a:lstStyle/>
            <a:p>
              <a:pPr algn="ctr"/>
              <a:r>
                <a:rPr lang="en-US" sz="600" b="1" dirty="0">
                  <a:solidFill>
                    <a:srgbClr val="1F497D"/>
                  </a:solidFill>
                </a:rPr>
                <a:t>Allele differences at node: median [min–max]</a:t>
              </a:r>
            </a:p>
            <a:p>
              <a:pPr algn="ctr"/>
              <a:r>
                <a:rPr lang="en-US" sz="600" b="1" dirty="0">
                  <a:solidFill>
                    <a:srgbClr val="1F497D"/>
                  </a:solidFill>
                </a:rPr>
                <a:t>(&gt;5,800 loci analyzed by </a:t>
              </a:r>
              <a:r>
                <a:rPr lang="en-US" sz="600" b="1" dirty="0" err="1">
                  <a:solidFill>
                    <a:srgbClr val="1F497D"/>
                  </a:solidFill>
                </a:rPr>
                <a:t>BioNumerics</a:t>
              </a:r>
              <a:r>
                <a:rPr lang="en-US" sz="600" b="1" dirty="0">
                  <a:solidFill>
                    <a:srgbClr val="1F497D"/>
                  </a:solidFill>
                </a:rPr>
                <a:t> software)</a:t>
              </a:r>
            </a:p>
            <a:p>
              <a:pPr algn="ctr"/>
              <a:endParaRPr lang="en-US" sz="600" b="1" dirty="0">
                <a:solidFill>
                  <a:srgbClr val="1F497D"/>
                </a:solidFill>
              </a:endParaRPr>
            </a:p>
          </p:txBody>
        </p:sp>
      </p:grpSp>
      <p:sp>
        <p:nvSpPr>
          <p:cNvPr id="10" name="Rectangle 9"/>
          <p:cNvSpPr/>
          <p:nvPr/>
        </p:nvSpPr>
        <p:spPr>
          <a:xfrm>
            <a:off x="3076568" y="1686694"/>
            <a:ext cx="411481" cy="258645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4902" y="481012"/>
            <a:ext cx="6934199" cy="642938"/>
          </a:xfrm>
        </p:spPr>
        <p:txBody>
          <a:bodyPr>
            <a:noAutofit/>
          </a:bodyPr>
          <a:lstStyle/>
          <a:p>
            <a:r>
              <a:rPr lang="en-US" sz="2100" dirty="0" smtClean="0">
                <a:effectLst/>
              </a:rPr>
              <a:t>Listeria Outbreak, United States, 2014</a:t>
            </a:r>
            <a:endParaRPr lang="en-US" sz="2100" dirty="0">
              <a:effectLst/>
            </a:endParaRPr>
          </a:p>
        </p:txBody>
      </p:sp>
      <p:grpSp>
        <p:nvGrpSpPr>
          <p:cNvPr id="17" name="Group 16"/>
          <p:cNvGrpSpPr/>
          <p:nvPr/>
        </p:nvGrpSpPr>
        <p:grpSpPr>
          <a:xfrm>
            <a:off x="3657601" y="1686694"/>
            <a:ext cx="2354916" cy="230832"/>
            <a:chOff x="3657600" y="1686694"/>
            <a:chExt cx="2354916" cy="230832"/>
          </a:xfrm>
        </p:grpSpPr>
        <p:sp>
          <p:nvSpPr>
            <p:cNvPr id="52" name="TextBox 51"/>
            <p:cNvSpPr txBox="1"/>
            <p:nvPr/>
          </p:nvSpPr>
          <p:spPr>
            <a:xfrm>
              <a:off x="3897966" y="1686694"/>
              <a:ext cx="2114550" cy="230832"/>
            </a:xfrm>
            <a:prstGeom prst="rect">
              <a:avLst/>
            </a:prstGeom>
            <a:noFill/>
          </p:spPr>
          <p:txBody>
            <a:bodyPr wrap="square" rtlCol="0">
              <a:spAutoFit/>
            </a:bodyPr>
            <a:lstStyle/>
            <a:p>
              <a:r>
                <a:rPr lang="en-US" sz="900" b="1" dirty="0">
                  <a:solidFill>
                    <a:srgbClr val="1F497D"/>
                  </a:solidFill>
                </a:rPr>
                <a:t>H</a:t>
              </a:r>
              <a:r>
                <a:rPr lang="en-US" sz="900" b="1" dirty="0" smtClean="0">
                  <a:solidFill>
                    <a:srgbClr val="1F497D"/>
                  </a:solidFill>
                </a:rPr>
                <a:t>ot </a:t>
              </a:r>
              <a:r>
                <a:rPr lang="en-US" sz="900" b="1" dirty="0">
                  <a:solidFill>
                    <a:srgbClr val="1F497D"/>
                  </a:solidFill>
                </a:rPr>
                <a:t>dog and </a:t>
              </a:r>
              <a:r>
                <a:rPr lang="en-US" sz="900" b="1" dirty="0" smtClean="0">
                  <a:solidFill>
                    <a:srgbClr val="1F497D"/>
                  </a:solidFill>
                </a:rPr>
                <a:t>patient</a:t>
              </a:r>
              <a:endParaRPr lang="en-US" sz="900" b="1" dirty="0">
                <a:solidFill>
                  <a:srgbClr val="1F497D"/>
                </a:solidFill>
              </a:endParaRPr>
            </a:p>
          </p:txBody>
        </p:sp>
        <p:cxnSp>
          <p:nvCxnSpPr>
            <p:cNvPr id="54" name="Straight Arrow Connector 53"/>
            <p:cNvCxnSpPr>
              <a:stCxn id="52" idx="1"/>
            </p:cNvCxnSpPr>
            <p:nvPr/>
          </p:nvCxnSpPr>
          <p:spPr>
            <a:xfrm flipH="1" flipV="1">
              <a:off x="3657600" y="1790569"/>
              <a:ext cx="240366" cy="1154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669366" y="1903457"/>
            <a:ext cx="3684495" cy="2463390"/>
            <a:chOff x="3669366" y="1903457"/>
            <a:chExt cx="3684494" cy="2463390"/>
          </a:xfrm>
        </p:grpSpPr>
        <p:sp>
          <p:nvSpPr>
            <p:cNvPr id="58" name="TextBox 57"/>
            <p:cNvSpPr txBox="1"/>
            <p:nvPr/>
          </p:nvSpPr>
          <p:spPr>
            <a:xfrm>
              <a:off x="3941669" y="4136015"/>
              <a:ext cx="2114550" cy="230832"/>
            </a:xfrm>
            <a:prstGeom prst="rect">
              <a:avLst/>
            </a:prstGeom>
            <a:noFill/>
          </p:spPr>
          <p:txBody>
            <a:bodyPr wrap="square" rtlCol="0">
              <a:spAutoFit/>
            </a:bodyPr>
            <a:lstStyle/>
            <a:p>
              <a:r>
                <a:rPr lang="en-US" sz="900" b="1" dirty="0">
                  <a:solidFill>
                    <a:srgbClr val="1F497D"/>
                  </a:solidFill>
                </a:rPr>
                <a:t>Unrelated patient isolate (Sept. 2014)</a:t>
              </a:r>
            </a:p>
          </p:txBody>
        </p:sp>
        <p:cxnSp>
          <p:nvCxnSpPr>
            <p:cNvPr id="59" name="Straight Arrow Connector 58"/>
            <p:cNvCxnSpPr>
              <a:stCxn id="58" idx="1"/>
            </p:cNvCxnSpPr>
            <p:nvPr/>
          </p:nvCxnSpPr>
          <p:spPr>
            <a:xfrm flipH="1" flipV="1">
              <a:off x="3680749" y="4221867"/>
              <a:ext cx="260920" cy="29564"/>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40817" y="2277241"/>
              <a:ext cx="2286000" cy="276999"/>
            </a:xfrm>
            <a:prstGeom prst="rect">
              <a:avLst/>
            </a:prstGeom>
            <a:noFill/>
          </p:spPr>
          <p:txBody>
            <a:bodyPr wrap="square" rtlCol="0">
              <a:spAutoFit/>
            </a:bodyPr>
            <a:lstStyle/>
            <a:p>
              <a:r>
                <a:rPr lang="en-US" sz="1200" b="1" dirty="0">
                  <a:solidFill>
                    <a:srgbClr val="1F497D"/>
                  </a:solidFill>
                </a:rPr>
                <a:t>Cluster 1 </a:t>
              </a:r>
              <a:r>
                <a:rPr lang="en-US" sz="1200" dirty="0">
                  <a:solidFill>
                    <a:srgbClr val="1F497D"/>
                  </a:solidFill>
                </a:rPr>
                <a:t>(≤6 allele differences)</a:t>
              </a:r>
            </a:p>
          </p:txBody>
        </p:sp>
        <p:sp>
          <p:nvSpPr>
            <p:cNvPr id="42" name="TextBox 41"/>
            <p:cNvSpPr txBox="1"/>
            <p:nvPr/>
          </p:nvSpPr>
          <p:spPr>
            <a:xfrm>
              <a:off x="3840817" y="3380602"/>
              <a:ext cx="2400300" cy="276999"/>
            </a:xfrm>
            <a:prstGeom prst="rect">
              <a:avLst/>
            </a:prstGeom>
            <a:noFill/>
          </p:spPr>
          <p:txBody>
            <a:bodyPr wrap="square" rtlCol="0">
              <a:spAutoFit/>
            </a:bodyPr>
            <a:lstStyle/>
            <a:p>
              <a:r>
                <a:rPr lang="en-US" sz="1200" b="1" dirty="0">
                  <a:solidFill>
                    <a:srgbClr val="1F497D"/>
                  </a:solidFill>
                </a:rPr>
                <a:t>Cluster 2 </a:t>
              </a:r>
              <a:r>
                <a:rPr lang="en-US" sz="1200" dirty="0">
                  <a:solidFill>
                    <a:srgbClr val="1F497D"/>
                  </a:solidFill>
                </a:rPr>
                <a:t>(≤10 allele differences)</a:t>
              </a:r>
            </a:p>
          </p:txBody>
        </p:sp>
        <p:sp>
          <p:nvSpPr>
            <p:cNvPr id="50" name="Right Brace 49"/>
            <p:cNvSpPr/>
            <p:nvPr/>
          </p:nvSpPr>
          <p:spPr>
            <a:xfrm>
              <a:off x="3669366" y="1903457"/>
              <a:ext cx="171450" cy="1000215"/>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endParaRPr>
            </a:p>
          </p:txBody>
        </p:sp>
        <p:sp>
          <p:nvSpPr>
            <p:cNvPr id="51" name="Right Brace 50"/>
            <p:cNvSpPr/>
            <p:nvPr/>
          </p:nvSpPr>
          <p:spPr>
            <a:xfrm>
              <a:off x="3672068" y="2923439"/>
              <a:ext cx="171450" cy="1213328"/>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endParaRPr>
            </a:p>
          </p:txBody>
        </p:sp>
        <p:cxnSp>
          <p:nvCxnSpPr>
            <p:cNvPr id="68" name="Straight Arrow Connector 67"/>
            <p:cNvCxnSpPr/>
            <p:nvPr/>
          </p:nvCxnSpPr>
          <p:spPr>
            <a:xfrm flipH="1" flipV="1">
              <a:off x="5898216" y="2469812"/>
              <a:ext cx="398369" cy="4338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5955366" y="3001808"/>
              <a:ext cx="341219" cy="5057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296586" y="2857501"/>
              <a:ext cx="1057274" cy="577081"/>
            </a:xfrm>
            <a:prstGeom prst="rect">
              <a:avLst/>
            </a:prstGeom>
            <a:noFill/>
          </p:spPr>
          <p:txBody>
            <a:bodyPr wrap="square" rtlCol="0">
              <a:spAutoFit/>
            </a:bodyPr>
            <a:lstStyle/>
            <a:p>
              <a:r>
                <a:rPr lang="en-US" sz="900" b="1" dirty="0">
                  <a:solidFill>
                    <a:prstClr val="black"/>
                  </a:solidFill>
                </a:rPr>
                <a:t>Not closely related</a:t>
              </a:r>
            </a:p>
            <a:p>
              <a:pPr algn="ctr"/>
              <a:r>
                <a:rPr lang="en-US" sz="675" dirty="0">
                  <a:solidFill>
                    <a:prstClr val="black"/>
                  </a:solidFill>
                </a:rPr>
                <a:t>(minimum 1,628 allele differences)</a:t>
              </a:r>
            </a:p>
          </p:txBody>
        </p:sp>
      </p:grpSp>
      <p:sp>
        <p:nvSpPr>
          <p:cNvPr id="78" name="TextBox 77"/>
          <p:cNvSpPr txBox="1"/>
          <p:nvPr/>
        </p:nvSpPr>
        <p:spPr>
          <a:xfrm>
            <a:off x="7186889" y="4714661"/>
            <a:ext cx="1755401" cy="219291"/>
          </a:xfrm>
          <a:prstGeom prst="rect">
            <a:avLst/>
          </a:prstGeom>
          <a:noFill/>
          <a:ln>
            <a:noFill/>
          </a:ln>
        </p:spPr>
        <p:txBody>
          <a:bodyPr wrap="square" rtlCol="0">
            <a:spAutoFit/>
          </a:bodyPr>
          <a:lstStyle/>
          <a:p>
            <a:pPr algn="ctr"/>
            <a:r>
              <a:rPr lang="en-US" sz="825" dirty="0">
                <a:solidFill>
                  <a:prstClr val="black"/>
                </a:solidFill>
              </a:rPr>
              <a:t>Data as of December 9, 2014</a:t>
            </a:r>
          </a:p>
        </p:txBody>
      </p:sp>
      <p:grpSp>
        <p:nvGrpSpPr>
          <p:cNvPr id="11" name="Group 10"/>
          <p:cNvGrpSpPr/>
          <p:nvPr/>
        </p:nvGrpSpPr>
        <p:grpSpPr>
          <a:xfrm>
            <a:off x="3076567" y="1477963"/>
            <a:ext cx="4650451" cy="991851"/>
            <a:chOff x="3076566" y="1477962"/>
            <a:chExt cx="4650451" cy="991851"/>
          </a:xfrm>
        </p:grpSpPr>
        <p:sp>
          <p:nvSpPr>
            <p:cNvPr id="49" name="TextBox 48"/>
            <p:cNvSpPr txBox="1"/>
            <p:nvPr/>
          </p:nvSpPr>
          <p:spPr>
            <a:xfrm>
              <a:off x="3076566" y="1477962"/>
              <a:ext cx="399331" cy="207749"/>
            </a:xfrm>
            <a:prstGeom prst="rect">
              <a:avLst/>
            </a:prstGeom>
            <a:solidFill>
              <a:schemeClr val="accent4">
                <a:lumMod val="40000"/>
                <a:lumOff val="60000"/>
              </a:schemeClr>
            </a:solidFill>
            <a:ln>
              <a:noFill/>
            </a:ln>
          </p:spPr>
          <p:txBody>
            <a:bodyPr wrap="square" rtlCol="0">
              <a:spAutoFit/>
            </a:bodyPr>
            <a:lstStyle/>
            <a:p>
              <a:pPr algn="ctr"/>
              <a:r>
                <a:rPr lang="en-US" sz="750" b="1" dirty="0">
                  <a:solidFill>
                    <a:prstClr val="black"/>
                  </a:solidFill>
                </a:rPr>
                <a:t>PFGE</a:t>
              </a:r>
            </a:p>
          </p:txBody>
        </p:sp>
        <p:sp>
          <p:nvSpPr>
            <p:cNvPr id="36" name="Rounded Rectangle 35"/>
            <p:cNvSpPr/>
            <p:nvPr/>
          </p:nvSpPr>
          <p:spPr>
            <a:xfrm>
              <a:off x="6412566" y="1702183"/>
              <a:ext cx="172558" cy="171626"/>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ounded Rectangle 36"/>
            <p:cNvSpPr/>
            <p:nvPr/>
          </p:nvSpPr>
          <p:spPr>
            <a:xfrm>
              <a:off x="6412566" y="1930941"/>
              <a:ext cx="172558" cy="1716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ounded Rectangle 37"/>
            <p:cNvSpPr/>
            <p:nvPr/>
          </p:nvSpPr>
          <p:spPr>
            <a:xfrm>
              <a:off x="6412566" y="2159700"/>
              <a:ext cx="172558" cy="17162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TextBox 3"/>
            <p:cNvSpPr txBox="1"/>
            <p:nvPr/>
          </p:nvSpPr>
          <p:spPr>
            <a:xfrm>
              <a:off x="6585124" y="1664780"/>
              <a:ext cx="1141893" cy="253916"/>
            </a:xfrm>
            <a:prstGeom prst="rect">
              <a:avLst/>
            </a:prstGeom>
            <a:noFill/>
          </p:spPr>
          <p:txBody>
            <a:bodyPr wrap="square" rtlCol="0">
              <a:spAutoFit/>
            </a:bodyPr>
            <a:lstStyle/>
            <a:p>
              <a:r>
                <a:rPr lang="en-US" sz="1050" dirty="0">
                  <a:solidFill>
                    <a:prstClr val="black"/>
                  </a:solidFill>
                </a:rPr>
                <a:t>PFGE Pattern 1 </a:t>
              </a:r>
            </a:p>
          </p:txBody>
        </p:sp>
        <p:sp>
          <p:nvSpPr>
            <p:cNvPr id="39" name="TextBox 38"/>
            <p:cNvSpPr txBox="1"/>
            <p:nvPr/>
          </p:nvSpPr>
          <p:spPr>
            <a:xfrm>
              <a:off x="6585124" y="1901336"/>
              <a:ext cx="1141893" cy="253916"/>
            </a:xfrm>
            <a:prstGeom prst="rect">
              <a:avLst/>
            </a:prstGeom>
            <a:noFill/>
          </p:spPr>
          <p:txBody>
            <a:bodyPr wrap="square" rtlCol="0">
              <a:spAutoFit/>
            </a:bodyPr>
            <a:lstStyle/>
            <a:p>
              <a:r>
                <a:rPr lang="en-US" sz="1050" dirty="0">
                  <a:solidFill>
                    <a:prstClr val="black"/>
                  </a:solidFill>
                </a:rPr>
                <a:t>PFGE Pattern 2 </a:t>
              </a:r>
            </a:p>
          </p:txBody>
        </p:sp>
        <p:sp>
          <p:nvSpPr>
            <p:cNvPr id="40" name="TextBox 39"/>
            <p:cNvSpPr txBox="1"/>
            <p:nvPr/>
          </p:nvSpPr>
          <p:spPr>
            <a:xfrm>
              <a:off x="6585124" y="2124266"/>
              <a:ext cx="1141893" cy="253916"/>
            </a:xfrm>
            <a:prstGeom prst="rect">
              <a:avLst/>
            </a:prstGeom>
            <a:noFill/>
          </p:spPr>
          <p:txBody>
            <a:bodyPr wrap="square" rtlCol="0">
              <a:spAutoFit/>
            </a:bodyPr>
            <a:lstStyle/>
            <a:p>
              <a:r>
                <a:rPr lang="en-US" sz="1050" dirty="0">
                  <a:solidFill>
                    <a:prstClr val="black"/>
                  </a:solidFill>
                </a:rPr>
                <a:t>PFGE Pattern 3 </a:t>
              </a:r>
            </a:p>
          </p:txBody>
        </p:sp>
        <p:sp>
          <p:nvSpPr>
            <p:cNvPr id="5" name="Rectangle 4"/>
            <p:cNvSpPr/>
            <p:nvPr/>
          </p:nvSpPr>
          <p:spPr>
            <a:xfrm>
              <a:off x="6296584" y="1590334"/>
              <a:ext cx="1316132" cy="879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pic>
        <p:nvPicPr>
          <p:cNvPr id="7" name="Picture 6" descr="caramel-apple2-450px.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167" y="2571750"/>
            <a:ext cx="1371600" cy="914400"/>
          </a:xfrm>
          <a:prstGeom prst="rect">
            <a:avLst/>
          </a:prstGeom>
        </p:spPr>
      </p:pic>
      <p:sp>
        <p:nvSpPr>
          <p:cNvPr id="60" name="Rounded Rectangle 59"/>
          <p:cNvSpPr/>
          <p:nvPr/>
        </p:nvSpPr>
        <p:spPr>
          <a:xfrm>
            <a:off x="3076567" y="3648221"/>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1" name="Rounded Rectangle 60"/>
          <p:cNvSpPr/>
          <p:nvPr/>
        </p:nvSpPr>
        <p:spPr>
          <a:xfrm>
            <a:off x="3076567" y="3523595"/>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2" name="Rounded Rectangle 61"/>
          <p:cNvSpPr/>
          <p:nvPr/>
        </p:nvSpPr>
        <p:spPr>
          <a:xfrm>
            <a:off x="3076567" y="3398969"/>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3" name="Rounded Rectangle 62"/>
          <p:cNvSpPr/>
          <p:nvPr/>
        </p:nvSpPr>
        <p:spPr>
          <a:xfrm>
            <a:off x="3076567" y="3274343"/>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4" name="Rounded Rectangle 63"/>
          <p:cNvSpPr/>
          <p:nvPr/>
        </p:nvSpPr>
        <p:spPr>
          <a:xfrm>
            <a:off x="3076567" y="3149719"/>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5" name="Rounded Rectangle 64"/>
          <p:cNvSpPr/>
          <p:nvPr/>
        </p:nvSpPr>
        <p:spPr>
          <a:xfrm>
            <a:off x="3076567" y="3025093"/>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6" name="Rounded Rectangle 65"/>
          <p:cNvSpPr/>
          <p:nvPr/>
        </p:nvSpPr>
        <p:spPr>
          <a:xfrm>
            <a:off x="3076567" y="2900467"/>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9" name="Rounded Rectangle 68"/>
          <p:cNvSpPr/>
          <p:nvPr/>
        </p:nvSpPr>
        <p:spPr>
          <a:xfrm>
            <a:off x="3076567" y="3897475"/>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1" name="Rounded Rectangle 70"/>
          <p:cNvSpPr/>
          <p:nvPr/>
        </p:nvSpPr>
        <p:spPr>
          <a:xfrm>
            <a:off x="3076567" y="3772847"/>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2" name="Rounded Rectangle 71"/>
          <p:cNvSpPr/>
          <p:nvPr/>
        </p:nvSpPr>
        <p:spPr>
          <a:xfrm>
            <a:off x="3076567" y="4146726"/>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3" name="Rounded Rectangle 72"/>
          <p:cNvSpPr/>
          <p:nvPr/>
        </p:nvSpPr>
        <p:spPr>
          <a:xfrm>
            <a:off x="3076567" y="4022101"/>
            <a:ext cx="411480" cy="12642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5" name="Rounded Rectangle 74"/>
          <p:cNvSpPr/>
          <p:nvPr/>
        </p:nvSpPr>
        <p:spPr>
          <a:xfrm>
            <a:off x="3076567" y="2775841"/>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6" name="Rounded Rectangle 75"/>
          <p:cNvSpPr/>
          <p:nvPr/>
        </p:nvSpPr>
        <p:spPr>
          <a:xfrm>
            <a:off x="3076567" y="2651215"/>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7" name="Rounded Rectangle 76"/>
          <p:cNvSpPr/>
          <p:nvPr/>
        </p:nvSpPr>
        <p:spPr>
          <a:xfrm>
            <a:off x="3076567" y="2526589"/>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9" name="Rounded Rectangle 78"/>
          <p:cNvSpPr/>
          <p:nvPr/>
        </p:nvSpPr>
        <p:spPr>
          <a:xfrm>
            <a:off x="3076567" y="2401963"/>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0" name="Rounded Rectangle 79"/>
          <p:cNvSpPr/>
          <p:nvPr/>
        </p:nvSpPr>
        <p:spPr>
          <a:xfrm>
            <a:off x="3076567" y="1654205"/>
            <a:ext cx="411480" cy="126425"/>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1" name="Rounded Rectangle 80"/>
          <p:cNvSpPr/>
          <p:nvPr/>
        </p:nvSpPr>
        <p:spPr>
          <a:xfrm>
            <a:off x="3076567" y="2277337"/>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2" name="Rounded Rectangle 81"/>
          <p:cNvSpPr/>
          <p:nvPr/>
        </p:nvSpPr>
        <p:spPr>
          <a:xfrm>
            <a:off x="3076567" y="2152711"/>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3" name="Rounded Rectangle 82"/>
          <p:cNvSpPr/>
          <p:nvPr/>
        </p:nvSpPr>
        <p:spPr>
          <a:xfrm>
            <a:off x="3076567" y="2028085"/>
            <a:ext cx="411480" cy="126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4" name="Rounded Rectangle 83"/>
          <p:cNvSpPr/>
          <p:nvPr/>
        </p:nvSpPr>
        <p:spPr>
          <a:xfrm>
            <a:off x="3076567" y="1903457"/>
            <a:ext cx="411480" cy="126425"/>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5" name="Rounded Rectangle 84"/>
          <p:cNvSpPr/>
          <p:nvPr/>
        </p:nvSpPr>
        <p:spPr>
          <a:xfrm>
            <a:off x="3076567" y="1778831"/>
            <a:ext cx="411480" cy="126425"/>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6" name="Group 5"/>
          <p:cNvGrpSpPr/>
          <p:nvPr/>
        </p:nvGrpSpPr>
        <p:grpSpPr>
          <a:xfrm>
            <a:off x="2400301" y="1898941"/>
            <a:ext cx="1208233" cy="2273009"/>
            <a:chOff x="2400300" y="1898941"/>
            <a:chExt cx="1208233" cy="2273009"/>
          </a:xfrm>
        </p:grpSpPr>
        <p:sp>
          <p:nvSpPr>
            <p:cNvPr id="56" name="Rectangle 55"/>
            <p:cNvSpPr/>
            <p:nvPr/>
          </p:nvSpPr>
          <p:spPr>
            <a:xfrm>
              <a:off x="2400300" y="1898941"/>
              <a:ext cx="1208233" cy="997653"/>
            </a:xfrm>
            <a:prstGeom prst="rect">
              <a:avLst/>
            </a:prstGeom>
            <a:noFill/>
            <a:ln w="2222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pPr>
              <a:endParaRPr lang="en-US" sz="1350">
                <a:solidFill>
                  <a:prstClr val="white"/>
                </a:solidFill>
              </a:endParaRPr>
            </a:p>
          </p:txBody>
        </p:sp>
        <p:sp>
          <p:nvSpPr>
            <p:cNvPr id="57" name="Rectangle 56"/>
            <p:cNvSpPr/>
            <p:nvPr/>
          </p:nvSpPr>
          <p:spPr>
            <a:xfrm>
              <a:off x="2400300" y="2901110"/>
              <a:ext cx="1208233" cy="1270840"/>
            </a:xfrm>
            <a:prstGeom prst="rect">
              <a:avLst/>
            </a:prstGeom>
            <a:noFill/>
            <a:ln w="2222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base">
                <a:spcBef>
                  <a:spcPct val="0"/>
                </a:spcBef>
                <a:spcAft>
                  <a:spcPct val="0"/>
                </a:spcAft>
              </a:pPr>
              <a:endParaRPr lang="en-US" sz="1350">
                <a:solidFill>
                  <a:prstClr val="white"/>
                </a:solidFill>
              </a:endParaRPr>
            </a:p>
          </p:txBody>
        </p:sp>
      </p:grpSp>
    </p:spTree>
    <p:extLst>
      <p:ext uri="{BB962C8B-B14F-4D97-AF65-F5344CB8AC3E}">
        <p14:creationId xmlns:p14="http://schemas.microsoft.com/office/powerpoint/2010/main" val="36272834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6" presetClass="emph" presetSubtype="0" fill="hold" grpId="1" nodeType="afterEffect">
                                  <p:stCondLst>
                                    <p:cond delay="0"/>
                                  </p:stCondLst>
                                  <p:childTnLst>
                                    <p:animEffect transition="out" filter="fade">
                                      <p:cBhvr>
                                        <p:cTn id="15" dur="1000" tmFilter="0, 0; .2, .5; .8, .5; 1, 0"/>
                                        <p:tgtEl>
                                          <p:spTgt spid="81"/>
                                        </p:tgtEl>
                                      </p:cBhvr>
                                    </p:animEffect>
                                    <p:animScale>
                                      <p:cBhvr>
                                        <p:cTn id="16" dur="500" autoRev="1" fill="hold"/>
                                        <p:tgtEl>
                                          <p:spTgt spid="81"/>
                                        </p:tgtEl>
                                      </p:cBhvr>
                                      <p:by x="105000" y="105000"/>
                                    </p:animScale>
                                  </p:childTnLst>
                                </p:cTn>
                              </p:par>
                              <p:par>
                                <p:cTn id="17" presetID="26" presetClass="emph" presetSubtype="0" fill="hold" grpId="1" nodeType="withEffect">
                                  <p:stCondLst>
                                    <p:cond delay="0"/>
                                  </p:stCondLst>
                                  <p:childTnLst>
                                    <p:animEffect transition="out" filter="fade">
                                      <p:cBhvr>
                                        <p:cTn id="18" dur="1000" tmFilter="0, 0; .2, .5; .8, .5; 1, 0"/>
                                        <p:tgtEl>
                                          <p:spTgt spid="84"/>
                                        </p:tgtEl>
                                      </p:cBhvr>
                                    </p:animEffect>
                                    <p:animScale>
                                      <p:cBhvr>
                                        <p:cTn id="19" dur="500" autoRev="1" fill="hold"/>
                                        <p:tgtEl>
                                          <p:spTgt spid="84"/>
                                        </p:tgtEl>
                                      </p:cBhvr>
                                      <p:by x="105000" y="105000"/>
                                    </p:animScale>
                                  </p:childTnLst>
                                </p:cTn>
                              </p:par>
                            </p:childTnLst>
                          </p:cTn>
                        </p:par>
                        <p:par>
                          <p:cTn id="20" fill="hold">
                            <p:stCondLst>
                              <p:cond delay="1500"/>
                            </p:stCondLst>
                            <p:childTnLst>
                              <p:par>
                                <p:cTn id="21" presetID="58" presetClass="path" presetSubtype="0" accel="50000" decel="50000" fill="hold" grpId="0" nodeType="afterEffect">
                                  <p:stCondLst>
                                    <p:cond delay="500"/>
                                  </p:stCondLst>
                                  <p:childTnLst>
                                    <p:animMotion origin="layout" path="M -4.16667E-6 0.00092 L 0.03993 -0.01945 C 0.04896 -0.02377 0.054 -0.03025 0.054 -0.03704 C 0.054 -0.04352 0.04896 -0.05 0.03993 -0.05401 L -4.16667E-6 -0.07222 " pathEditMode="relative" rAng="0" ptsTypes="AAAAA">
                                      <p:cBhvr>
                                        <p:cTn id="22" dur="1000" fill="hold"/>
                                        <p:tgtEl>
                                          <p:spTgt spid="81"/>
                                        </p:tgtEl>
                                        <p:attrNameLst>
                                          <p:attrName>ppt_x</p:attrName>
                                          <p:attrName>ppt_y</p:attrName>
                                        </p:attrNameLst>
                                      </p:cBhvr>
                                      <p:rCtr x="2691" y="-3673"/>
                                    </p:animMotion>
                                  </p:childTnLst>
                                </p:cTn>
                              </p:par>
                              <p:par>
                                <p:cTn id="23" presetID="51" presetClass="path" presetSubtype="0" accel="50000" decel="50000" fill="hold" grpId="0" nodeType="withEffect">
                                  <p:stCondLst>
                                    <p:cond delay="500"/>
                                  </p:stCondLst>
                                  <p:childTnLst>
                                    <p:animMotion origin="layout" path="M -4.16667E-6 0.00092 L -0.03993 0.02006 C -0.04895 0.02438 -0.05399 0.03024 -0.05399 0.03673 C -0.05399 0.04413 -0.04895 0.04969 -0.03993 0.05401 L -4.16667E-6 0.07345 " pathEditMode="relative" rAng="0" ptsTypes="AAAAA">
                                      <p:cBhvr>
                                        <p:cTn id="24" dur="1000" fill="hold"/>
                                        <p:tgtEl>
                                          <p:spTgt spid="84"/>
                                        </p:tgtEl>
                                        <p:attrNameLst>
                                          <p:attrName>ppt_x</p:attrName>
                                          <p:attrName>ppt_y</p:attrName>
                                        </p:attrNameLst>
                                      </p:cBhvr>
                                      <p:rCtr x="-2708" y="361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84" grpId="0" animBg="1"/>
      <p:bldP spid="8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U.S. Listeria Outbreaks, Before and After WGS</a:t>
            </a:r>
            <a:endParaRPr lang="en-US" sz="2800" dirty="0"/>
          </a:p>
        </p:txBody>
      </p:sp>
      <p:graphicFrame>
        <p:nvGraphicFramePr>
          <p:cNvPr id="6" name="Content Placeholder 5"/>
          <p:cNvGraphicFramePr>
            <a:graphicFrameLocks noGrp="1"/>
          </p:cNvGraphicFramePr>
          <p:nvPr>
            <p:ph idx="1"/>
            <p:extLst/>
          </p:nvPr>
        </p:nvGraphicFramePr>
        <p:xfrm>
          <a:off x="1066799" y="1070185"/>
          <a:ext cx="5542723" cy="3622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p:cNvGraphicFramePr>
            <a:graphicFrameLocks/>
          </p:cNvGraphicFramePr>
          <p:nvPr>
            <p:extLst/>
          </p:nvPr>
        </p:nvGraphicFramePr>
        <p:xfrm>
          <a:off x="6400800" y="1052792"/>
          <a:ext cx="1752602" cy="357635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038600" y="4781550"/>
            <a:ext cx="4756484" cy="253916"/>
          </a:xfrm>
          <a:prstGeom prst="rect">
            <a:avLst/>
          </a:prstGeom>
          <a:noFill/>
        </p:spPr>
        <p:txBody>
          <a:bodyPr wrap="square" rtlCol="0">
            <a:spAutoFit/>
          </a:bodyPr>
          <a:lstStyle/>
          <a:p>
            <a:pPr algn="r"/>
            <a:r>
              <a:rPr lang="en-US" sz="1050" i="1" dirty="0" smtClean="0"/>
              <a:t>Source: Jackson BR. </a:t>
            </a:r>
            <a:r>
              <a:rPr lang="en-US" sz="1050" i="1" dirty="0" err="1" smtClean="0"/>
              <a:t>Clin</a:t>
            </a:r>
            <a:r>
              <a:rPr lang="en-US" sz="1050" i="1" dirty="0" smtClean="0"/>
              <a:t> Infect Dis 2016;63:380-6; and CDC/OID/NCEZID/DFWED</a:t>
            </a:r>
            <a:endParaRPr lang="en-US" sz="1050" i="1" dirty="0"/>
          </a:p>
        </p:txBody>
      </p:sp>
      <p:sp>
        <p:nvSpPr>
          <p:cNvPr id="9" name="Slide Number Placeholder 8"/>
          <p:cNvSpPr>
            <a:spLocks noGrp="1"/>
          </p:cNvSpPr>
          <p:nvPr>
            <p:ph type="sldNum" sz="quarter" idx="4"/>
          </p:nvPr>
        </p:nvSpPr>
        <p:spPr/>
        <p:txBody>
          <a:bodyPr/>
          <a:lstStyle/>
          <a:p>
            <a:fld id="{38E6A89A-7F6E-4A81-8F64-0DBFFBC93A37}" type="slidenum">
              <a:rPr lang="en-US" smtClean="0"/>
              <a:t>12</a:t>
            </a:fld>
            <a:endParaRPr lang="en-US"/>
          </a:p>
        </p:txBody>
      </p:sp>
    </p:spTree>
    <p:extLst>
      <p:ext uri="{BB962C8B-B14F-4D97-AF65-F5344CB8AC3E}">
        <p14:creationId xmlns:p14="http://schemas.microsoft.com/office/powerpoint/2010/main" val="30727141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Example2: Hepatitis C Virus</a:t>
            </a: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13</a:t>
            </a:fld>
            <a:endParaRPr lang="en-US"/>
          </a:p>
        </p:txBody>
      </p:sp>
    </p:spTree>
    <p:extLst>
      <p:ext uri="{BB962C8B-B14F-4D97-AF65-F5344CB8AC3E}">
        <p14:creationId xmlns:p14="http://schemas.microsoft.com/office/powerpoint/2010/main" val="40844890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sp>
        <p:nvSpPr>
          <p:cNvPr id="4" name="TextBox 3"/>
          <p:cNvSpPr txBox="1"/>
          <p:nvPr/>
        </p:nvSpPr>
        <p:spPr>
          <a:xfrm>
            <a:off x="1547538" y="2"/>
            <a:ext cx="2239615" cy="646331"/>
          </a:xfrm>
          <a:prstGeom prst="rect">
            <a:avLst/>
          </a:prstGeom>
          <a:noFill/>
        </p:spPr>
        <p:txBody>
          <a:bodyPr wrap="none" rtlCol="0">
            <a:spAutoFit/>
          </a:bodyPr>
          <a:lstStyle/>
          <a:p>
            <a:r>
              <a:rPr lang="en-US" b="1" dirty="0"/>
              <a:t>Hepatitis C </a:t>
            </a:r>
            <a:r>
              <a:rPr lang="en-US" b="1" dirty="0" smtClean="0"/>
              <a:t>Outbreak,</a:t>
            </a:r>
          </a:p>
          <a:p>
            <a:r>
              <a:rPr lang="en-US" b="1" dirty="0" smtClean="0"/>
              <a:t>Healthcare Facility A</a:t>
            </a:r>
            <a:endParaRPr lang="en-US" b="1" dirty="0"/>
          </a:p>
        </p:txBody>
      </p:sp>
      <p:sp>
        <p:nvSpPr>
          <p:cNvPr id="5" name="Rectangle 4"/>
          <p:cNvSpPr/>
          <p:nvPr/>
        </p:nvSpPr>
        <p:spPr>
          <a:xfrm>
            <a:off x="1600201" y="3943173"/>
            <a:ext cx="4950995" cy="1223412"/>
          </a:xfrm>
          <a:prstGeom prst="rect">
            <a:avLst/>
          </a:prstGeom>
        </p:spPr>
        <p:txBody>
          <a:bodyPr wrap="square">
            <a:spAutoFit/>
          </a:bodyPr>
          <a:lstStyle/>
          <a:p>
            <a:pPr marL="214313" indent="-214313">
              <a:buFont typeface="Arial" panose="020B0604020202020204" pitchFamily="34" charset="0"/>
              <a:buChar char="•"/>
            </a:pPr>
            <a:r>
              <a:rPr lang="en-US" sz="1050" dirty="0"/>
              <a:t>18 cases</a:t>
            </a:r>
          </a:p>
          <a:p>
            <a:pPr marL="214313" indent="-214313">
              <a:buFont typeface="Arial" panose="020B0604020202020204" pitchFamily="34" charset="0"/>
              <a:buChar char="•"/>
            </a:pPr>
            <a:r>
              <a:rPr lang="en-US" sz="1050" dirty="0"/>
              <a:t>~23,000 unique sequences.</a:t>
            </a:r>
          </a:p>
          <a:p>
            <a:pPr marL="214313" indent="-214313">
              <a:buFont typeface="Arial" panose="020B0604020202020204" pitchFamily="34" charset="0"/>
              <a:buChar char="•"/>
            </a:pPr>
            <a:r>
              <a:rPr lang="en-US" sz="1050" dirty="0"/>
              <a:t>~1,000 shared sequences</a:t>
            </a:r>
          </a:p>
          <a:p>
            <a:pPr marL="214313" indent="-214313">
              <a:buFont typeface="Arial" panose="020B0604020202020204" pitchFamily="34" charset="0"/>
              <a:buChar char="•"/>
            </a:pPr>
            <a:r>
              <a:rPr lang="en-US" sz="1050" dirty="0"/>
              <a:t>Each node is a unique sequence</a:t>
            </a:r>
          </a:p>
          <a:p>
            <a:pPr marL="214313" indent="-214313">
              <a:buFont typeface="Arial" panose="020B0604020202020204" pitchFamily="34" charset="0"/>
              <a:buChar char="•"/>
            </a:pPr>
            <a:r>
              <a:rPr lang="en-US" sz="1050" dirty="0"/>
              <a:t>Major connected component shown</a:t>
            </a:r>
          </a:p>
          <a:p>
            <a:pPr marL="214313" indent="-214313">
              <a:buFont typeface="Arial" panose="020B0604020202020204" pitchFamily="34" charset="0"/>
              <a:buChar char="•"/>
            </a:pPr>
            <a:r>
              <a:rPr lang="en-US" sz="1050" dirty="0"/>
              <a:t>Different patients are shown in different colors</a:t>
            </a:r>
          </a:p>
          <a:p>
            <a:pPr marL="214313" indent="-214313">
              <a:buFont typeface="Arial" panose="020B0604020202020204" pitchFamily="34" charset="0"/>
              <a:buChar char="•"/>
            </a:pPr>
            <a:r>
              <a:rPr lang="en-US" sz="1050" dirty="0"/>
              <a:t>Two sequences are linked if they differ at a single nucleotide position</a:t>
            </a:r>
          </a:p>
        </p:txBody>
      </p:sp>
    </p:spTree>
    <p:extLst>
      <p:ext uri="{BB962C8B-B14F-4D97-AF65-F5344CB8AC3E}">
        <p14:creationId xmlns:p14="http://schemas.microsoft.com/office/powerpoint/2010/main" val="2021595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7462"/>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 y="19050"/>
            <a:ext cx="6858000" cy="51435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6400" y="4762"/>
            <a:ext cx="6858000" cy="51435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6400" y="0"/>
            <a:ext cx="6858000" cy="5143500"/>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00200" y="0"/>
            <a:ext cx="6858000" cy="5143500"/>
          </a:xfrm>
          <a:prstGeom prst="rect">
            <a:avLst/>
          </a:prstGeom>
        </p:spPr>
      </p:pic>
    </p:spTree>
    <p:extLst>
      <p:ext uri="{BB962C8B-B14F-4D97-AF65-F5344CB8AC3E}">
        <p14:creationId xmlns:p14="http://schemas.microsoft.com/office/powerpoint/2010/main" val="52755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400"/>
                            </p:stCondLst>
                            <p:childTnLst>
                              <p:par>
                                <p:cTn id="25" presetID="10" presetClass="entr" presetSubtype="0" fill="hold" nodeType="after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5200"/>
                            </p:stCondLst>
                            <p:childTnLst>
                              <p:par>
                                <p:cTn id="29" presetID="10" presetClass="entr" presetSubtype="0" fill="hold" nodeType="afterEffect">
                                  <p:stCondLst>
                                    <p:cond delay="2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9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6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80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8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900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95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00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105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11000"/>
                            </p:stCondLst>
                            <p:childTnLst>
                              <p:par>
                                <p:cTn id="73" presetID="10" presetClass="entr" presetSubtype="0" fill="hold" nodeType="after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3: </a:t>
            </a:r>
            <a:r>
              <a:rPr lang="en-US" dirty="0" err="1" smtClean="0"/>
              <a:t>Ebolavirus</a:t>
            </a:r>
            <a:r>
              <a:rPr lang="en-US" dirty="0" smtClean="0"/>
              <a:t/>
            </a:r>
            <a:br>
              <a:rPr lang="en-US" dirty="0" smtClean="0"/>
            </a:b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16</a:t>
            </a:fld>
            <a:endParaRPr lang="en-US"/>
          </a:p>
        </p:txBody>
      </p:sp>
    </p:spTree>
    <p:extLst>
      <p:ext uri="{BB962C8B-B14F-4D97-AF65-F5344CB8AC3E}">
        <p14:creationId xmlns:p14="http://schemas.microsoft.com/office/powerpoint/2010/main" val="30194252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E6A89A-7F6E-4A81-8F64-0DBFFBC93A37}" type="slidenum">
              <a:rPr lang="en-US" smtClean="0"/>
              <a:t>17</a:t>
            </a:fld>
            <a:endParaRPr lang="en-US"/>
          </a:p>
        </p:txBody>
      </p:sp>
      <p:sp>
        <p:nvSpPr>
          <p:cNvPr id="3" name="TextBox 2"/>
          <p:cNvSpPr txBox="1"/>
          <p:nvPr/>
        </p:nvSpPr>
        <p:spPr>
          <a:xfrm>
            <a:off x="533400" y="4552950"/>
            <a:ext cx="7994496" cy="307777"/>
          </a:xfrm>
          <a:prstGeom prst="rect">
            <a:avLst/>
          </a:prstGeom>
          <a:noFill/>
        </p:spPr>
        <p:txBody>
          <a:bodyPr wrap="none" rtlCol="0">
            <a:spAutoFit/>
          </a:bodyPr>
          <a:lstStyle/>
          <a:p>
            <a:r>
              <a:rPr lang="en-US" sz="1400" dirty="0"/>
              <a:t>http://</a:t>
            </a:r>
            <a:r>
              <a:rPr lang="en-US" sz="1400" dirty="0" err="1"/>
              <a:t>lab.loman.net</a:t>
            </a:r>
            <a:r>
              <a:rPr lang="en-US" sz="1400" dirty="0"/>
              <a:t>/2016/02/03/behind-the-paper-real-time-portable-sequencing-for-ebola-surveillance/</a:t>
            </a:r>
          </a:p>
        </p:txBody>
      </p:sp>
      <p:pic>
        <p:nvPicPr>
          <p:cNvPr id="4" name="Picture 3" descr="Screen Shot 2018-03-22 at 8.52.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14350"/>
            <a:ext cx="5943600" cy="3222369"/>
          </a:xfrm>
          <a:prstGeom prst="rect">
            <a:avLst/>
          </a:prstGeom>
        </p:spPr>
      </p:pic>
      <p:pic>
        <p:nvPicPr>
          <p:cNvPr id="5" name="Picture 4"/>
          <p:cNvPicPr>
            <a:picLocks noChangeAspect="1"/>
          </p:cNvPicPr>
          <p:nvPr/>
        </p:nvPicPr>
        <p:blipFill>
          <a:blip r:embed="rId3"/>
          <a:stretch>
            <a:fillRect/>
          </a:stretch>
        </p:blipFill>
        <p:spPr>
          <a:xfrm>
            <a:off x="5638800" y="2266950"/>
            <a:ext cx="3327400" cy="2218267"/>
          </a:xfrm>
          <a:prstGeom prst="rect">
            <a:avLst/>
          </a:prstGeom>
        </p:spPr>
      </p:pic>
    </p:spTree>
    <p:extLst>
      <p:ext uri="{BB962C8B-B14F-4D97-AF65-F5344CB8AC3E}">
        <p14:creationId xmlns:p14="http://schemas.microsoft.com/office/powerpoint/2010/main" val="3066982808"/>
      </p:ext>
    </p:extLst>
  </p:cSld>
  <p:clrMapOvr>
    <a:masterClrMapping/>
  </p:clrMapOvr>
  <p:transition xmlns:p14="http://schemas.microsoft.com/office/powerpoint/2010/mai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13172"/>
          </a:xfrm>
        </p:spPr>
        <p:txBody>
          <a:bodyPr>
            <a:noAutofit/>
          </a:bodyPr>
          <a:lstStyle/>
          <a:p>
            <a:r>
              <a:rPr lang="en-US" sz="2800" dirty="0" smtClean="0"/>
              <a:t>Unexplained Ebola Case, Fria Prefecture, Guinea</a:t>
            </a:r>
            <a:endParaRPr lang="en-US" sz="2800" dirty="0"/>
          </a:p>
        </p:txBody>
      </p:sp>
      <p:grpSp>
        <p:nvGrpSpPr>
          <p:cNvPr id="7" name="Group 6"/>
          <p:cNvGrpSpPr/>
          <p:nvPr/>
        </p:nvGrpSpPr>
        <p:grpSpPr>
          <a:xfrm>
            <a:off x="1212449" y="744611"/>
            <a:ext cx="6858000" cy="4417939"/>
            <a:chOff x="1212449" y="744611"/>
            <a:chExt cx="6858000" cy="4417939"/>
          </a:xfrm>
        </p:grpSpPr>
        <p:pic>
          <p:nvPicPr>
            <p:cNvPr id="3" name="Picture 2"/>
            <p:cNvPicPr>
              <a:picLocks noChangeAspect="1"/>
            </p:cNvPicPr>
            <p:nvPr/>
          </p:nvPicPr>
          <p:blipFill>
            <a:blip r:embed="rId3"/>
            <a:stretch>
              <a:fillRect/>
            </a:stretch>
          </p:blipFill>
          <p:spPr>
            <a:xfrm>
              <a:off x="1212449" y="744611"/>
              <a:ext cx="6858000" cy="4417939"/>
            </a:xfrm>
            <a:prstGeom prst="rect">
              <a:avLst/>
            </a:prstGeom>
          </p:spPr>
        </p:pic>
        <p:sp>
          <p:nvSpPr>
            <p:cNvPr id="4" name="Rectangle 3"/>
            <p:cNvSpPr/>
            <p:nvPr/>
          </p:nvSpPr>
          <p:spPr>
            <a:xfrm>
              <a:off x="1563688" y="3867150"/>
              <a:ext cx="6175375" cy="1587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152400" y="4552950"/>
            <a:ext cx="8610600" cy="600164"/>
          </a:xfrm>
          <a:prstGeom prst="rect">
            <a:avLst/>
          </a:prstGeom>
          <a:noFill/>
        </p:spPr>
        <p:txBody>
          <a:bodyPr wrap="square" rtlCol="0">
            <a:spAutoFit/>
          </a:bodyPr>
          <a:lstStyle/>
          <a:p>
            <a:r>
              <a:rPr lang="en-US" sz="1100" dirty="0" smtClean="0"/>
              <a:t>Source: Miles Carrol, Public Health England; Nick Loman</a:t>
            </a:r>
            <a:r>
              <a:rPr lang="en-US" sz="1100" dirty="0"/>
              <a:t>, University of Birmingham; Stephan </a:t>
            </a:r>
            <a:r>
              <a:rPr lang="en-US" sz="1100" dirty="0" err="1" smtClean="0"/>
              <a:t>Günther</a:t>
            </a:r>
            <a:r>
              <a:rPr lang="en-US" sz="1100" dirty="0" smtClean="0"/>
              <a:t> &amp; Sophie Duraffour</a:t>
            </a:r>
            <a:r>
              <a:rPr lang="en-US" sz="1100" dirty="0"/>
              <a:t>, Bernhard-</a:t>
            </a:r>
            <a:r>
              <a:rPr lang="en-US" sz="1100" dirty="0" err="1"/>
              <a:t>Nocht</a:t>
            </a:r>
            <a:r>
              <a:rPr lang="en-US" sz="1100" dirty="0"/>
              <a:t> Institute for Tropical Medicine. </a:t>
            </a:r>
            <a:r>
              <a:rPr lang="en-US" sz="1100" dirty="0" smtClean="0"/>
              <a:t>Sequencing: European Union Mobile Laboratory, </a:t>
            </a:r>
            <a:r>
              <a:rPr lang="en-US" sz="1100" dirty="0" err="1" smtClean="0"/>
              <a:t>Coyah</a:t>
            </a:r>
            <a:r>
              <a:rPr lang="en-US" sz="1100" dirty="0" smtClean="0"/>
              <a:t>, Guinea</a:t>
            </a:r>
            <a:r>
              <a:rPr lang="en-US" sz="1100" dirty="0"/>
              <a:t>.</a:t>
            </a:r>
            <a:r>
              <a:rPr lang="en-US" sz="1100" dirty="0" smtClean="0"/>
              <a:t> Analysis: N Loman. Visualization: MicroReact.org, </a:t>
            </a:r>
            <a:r>
              <a:rPr lang="en-US" sz="1100" dirty="0" err="1" smtClean="0"/>
              <a:t>Aanensen</a:t>
            </a:r>
            <a:r>
              <a:rPr lang="en-US" sz="1100" dirty="0" smtClean="0"/>
              <a:t> Research Group, Imperial College. Consensus sequence sharing: nextflu.org.</a:t>
            </a:r>
            <a:endParaRPr lang="en-US" sz="1100" dirty="0"/>
          </a:p>
        </p:txBody>
      </p:sp>
      <p:grpSp>
        <p:nvGrpSpPr>
          <p:cNvPr id="15" name="Group 14"/>
          <p:cNvGrpSpPr/>
          <p:nvPr/>
        </p:nvGrpSpPr>
        <p:grpSpPr>
          <a:xfrm>
            <a:off x="76200" y="133350"/>
            <a:ext cx="3875255" cy="3067110"/>
            <a:chOff x="76200" y="133350"/>
            <a:chExt cx="3875255" cy="3067110"/>
          </a:xfrm>
        </p:grpSpPr>
        <p:pic>
          <p:nvPicPr>
            <p:cNvPr id="13" name="Picture 12" descr="CDd0_9mWMAI-jhD.jpg-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33350"/>
              <a:ext cx="3875255" cy="2819400"/>
            </a:xfrm>
            <a:prstGeom prst="rect">
              <a:avLst/>
            </a:prstGeom>
          </p:spPr>
        </p:pic>
        <p:sp>
          <p:nvSpPr>
            <p:cNvPr id="14" name="TextBox 13"/>
            <p:cNvSpPr txBox="1"/>
            <p:nvPr/>
          </p:nvSpPr>
          <p:spPr>
            <a:xfrm>
              <a:off x="304800" y="2800350"/>
              <a:ext cx="3173014" cy="400110"/>
            </a:xfrm>
            <a:prstGeom prst="rect">
              <a:avLst/>
            </a:prstGeom>
            <a:solidFill>
              <a:srgbClr val="FFFFFF"/>
            </a:solidFill>
          </p:spPr>
          <p:txBody>
            <a:bodyPr wrap="none" rtlCol="0">
              <a:spAutoFit/>
            </a:bodyPr>
            <a:lstStyle/>
            <a:p>
              <a:r>
                <a:rPr lang="fr-FR" sz="2000" dirty="0" err="1" smtClean="0"/>
                <a:t>European</a:t>
              </a:r>
              <a:r>
                <a:rPr lang="fr-FR" sz="2000" dirty="0" smtClean="0"/>
                <a:t> Mobile </a:t>
              </a:r>
              <a:r>
                <a:rPr lang="fr-FR" sz="2000" dirty="0" err="1" smtClean="0"/>
                <a:t>Lab</a:t>
              </a:r>
              <a:r>
                <a:rPr lang="fr-FR" sz="2000" dirty="0" smtClean="0"/>
                <a:t>, </a:t>
              </a:r>
              <a:r>
                <a:rPr lang="fr-FR" sz="2000" dirty="0" err="1" smtClean="0"/>
                <a:t>Coyah</a:t>
              </a:r>
              <a:endParaRPr lang="fr-FR" sz="2000" dirty="0"/>
            </a:p>
          </p:txBody>
        </p:sp>
      </p:grpSp>
      <p:grpSp>
        <p:nvGrpSpPr>
          <p:cNvPr id="11" name="Group 10"/>
          <p:cNvGrpSpPr/>
          <p:nvPr/>
        </p:nvGrpSpPr>
        <p:grpSpPr>
          <a:xfrm>
            <a:off x="1981200" y="971550"/>
            <a:ext cx="4000500" cy="3036885"/>
            <a:chOff x="152400" y="-3470"/>
            <a:chExt cx="4000500" cy="3036885"/>
          </a:xfrm>
        </p:grpSpPr>
        <p:pic>
          <p:nvPicPr>
            <p:cNvPr id="5" name="Picture 4" descr="Screen Shot 2015-09-24 at 12.50.29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470"/>
              <a:ext cx="4000500" cy="2787015"/>
            </a:xfrm>
            <a:prstGeom prst="rect">
              <a:avLst/>
            </a:prstGeom>
          </p:spPr>
        </p:pic>
        <p:sp>
          <p:nvSpPr>
            <p:cNvPr id="9" name="TextBox 8"/>
            <p:cNvSpPr txBox="1"/>
            <p:nvPr/>
          </p:nvSpPr>
          <p:spPr>
            <a:xfrm>
              <a:off x="1371600" y="2571750"/>
              <a:ext cx="1545766" cy="461665"/>
            </a:xfrm>
            <a:prstGeom prst="rect">
              <a:avLst/>
            </a:prstGeom>
            <a:solidFill>
              <a:schemeClr val="bg1"/>
            </a:solidFill>
          </p:spPr>
          <p:txBody>
            <a:bodyPr wrap="none" rtlCol="0">
              <a:spAutoFit/>
            </a:bodyPr>
            <a:lstStyle/>
            <a:p>
              <a:pPr algn="ctr"/>
              <a:r>
                <a:rPr lang="fr-FR" sz="2400" dirty="0" err="1"/>
                <a:t>n</a:t>
              </a:r>
              <a:r>
                <a:rPr lang="fr-FR" sz="2400" dirty="0" err="1" smtClean="0"/>
                <a:t>extflu.org</a:t>
              </a:r>
              <a:endParaRPr lang="fr-FR" sz="2400" dirty="0"/>
            </a:p>
          </p:txBody>
        </p:sp>
      </p:grpSp>
      <p:grpSp>
        <p:nvGrpSpPr>
          <p:cNvPr id="12" name="Group 11"/>
          <p:cNvGrpSpPr/>
          <p:nvPr/>
        </p:nvGrpSpPr>
        <p:grpSpPr>
          <a:xfrm>
            <a:off x="4800594" y="1657350"/>
            <a:ext cx="4381500" cy="3204865"/>
            <a:chOff x="5105400" y="438150"/>
            <a:chExt cx="4381500" cy="3204865"/>
          </a:xfrm>
        </p:grpSpPr>
        <p:pic>
          <p:nvPicPr>
            <p:cNvPr id="6" name="Picture 5" descr="Screen Shot 2015-09-24 at 12.52.51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8150"/>
              <a:ext cx="4381500" cy="3057200"/>
            </a:xfrm>
            <a:prstGeom prst="rect">
              <a:avLst/>
            </a:prstGeom>
          </p:spPr>
        </p:pic>
        <p:sp>
          <p:nvSpPr>
            <p:cNvPr id="10" name="TextBox 9"/>
            <p:cNvSpPr txBox="1"/>
            <p:nvPr/>
          </p:nvSpPr>
          <p:spPr>
            <a:xfrm>
              <a:off x="6477000" y="3181350"/>
              <a:ext cx="2034181" cy="461665"/>
            </a:xfrm>
            <a:prstGeom prst="rect">
              <a:avLst/>
            </a:prstGeom>
            <a:solidFill>
              <a:schemeClr val="bg1"/>
            </a:solidFill>
          </p:spPr>
          <p:txBody>
            <a:bodyPr wrap="none" rtlCol="0">
              <a:spAutoFit/>
            </a:bodyPr>
            <a:lstStyle/>
            <a:p>
              <a:pPr algn="ctr"/>
              <a:r>
                <a:rPr lang="fr-FR" sz="2400" dirty="0" err="1" smtClean="0"/>
                <a:t>microreact.org</a:t>
              </a:r>
              <a:endParaRPr lang="fr-FR" sz="2400" dirty="0"/>
            </a:p>
          </p:txBody>
        </p:sp>
      </p:grpSp>
    </p:spTree>
    <p:extLst>
      <p:ext uri="{BB962C8B-B14F-4D97-AF65-F5344CB8AC3E}">
        <p14:creationId xmlns:p14="http://schemas.microsoft.com/office/powerpoint/2010/main" val="3383612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13172"/>
          </a:xfrm>
        </p:spPr>
        <p:txBody>
          <a:bodyPr>
            <a:noAutofit/>
          </a:bodyPr>
          <a:lstStyle/>
          <a:p>
            <a:r>
              <a:rPr lang="en-US" sz="2800" dirty="0" smtClean="0"/>
              <a:t>Unexplained Ebola Case, Fria Prefecture, Guinea</a:t>
            </a:r>
            <a:endParaRPr lang="en-US" sz="2800" dirty="0"/>
          </a:p>
        </p:txBody>
      </p:sp>
      <p:grpSp>
        <p:nvGrpSpPr>
          <p:cNvPr id="7" name="Group 6"/>
          <p:cNvGrpSpPr/>
          <p:nvPr/>
        </p:nvGrpSpPr>
        <p:grpSpPr>
          <a:xfrm>
            <a:off x="1212449" y="744611"/>
            <a:ext cx="6858000" cy="4417939"/>
            <a:chOff x="1212449" y="744611"/>
            <a:chExt cx="6858000" cy="4417939"/>
          </a:xfrm>
        </p:grpSpPr>
        <p:pic>
          <p:nvPicPr>
            <p:cNvPr id="3" name="Picture 2"/>
            <p:cNvPicPr>
              <a:picLocks noChangeAspect="1"/>
            </p:cNvPicPr>
            <p:nvPr/>
          </p:nvPicPr>
          <p:blipFill>
            <a:blip r:embed="rId3"/>
            <a:stretch>
              <a:fillRect/>
            </a:stretch>
          </p:blipFill>
          <p:spPr>
            <a:xfrm>
              <a:off x="1212449" y="744611"/>
              <a:ext cx="6858000" cy="4417939"/>
            </a:xfrm>
            <a:prstGeom prst="rect">
              <a:avLst/>
            </a:prstGeom>
          </p:spPr>
        </p:pic>
        <p:sp>
          <p:nvSpPr>
            <p:cNvPr id="4" name="Rectangle 3"/>
            <p:cNvSpPr/>
            <p:nvPr/>
          </p:nvSpPr>
          <p:spPr>
            <a:xfrm>
              <a:off x="1563688" y="3867150"/>
              <a:ext cx="6175375" cy="1587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152400" y="4552950"/>
            <a:ext cx="8610600" cy="600164"/>
          </a:xfrm>
          <a:prstGeom prst="rect">
            <a:avLst/>
          </a:prstGeom>
          <a:noFill/>
        </p:spPr>
        <p:txBody>
          <a:bodyPr wrap="square" rtlCol="0">
            <a:spAutoFit/>
          </a:bodyPr>
          <a:lstStyle/>
          <a:p>
            <a:r>
              <a:rPr lang="en-US" sz="1100" dirty="0" smtClean="0"/>
              <a:t>Source: Miles Carrol, Public Health England; Nick Loman</a:t>
            </a:r>
            <a:r>
              <a:rPr lang="en-US" sz="1100" dirty="0"/>
              <a:t>, University of Birmingham; Stephan </a:t>
            </a:r>
            <a:r>
              <a:rPr lang="en-US" sz="1100" dirty="0" err="1" smtClean="0"/>
              <a:t>Günther</a:t>
            </a:r>
            <a:r>
              <a:rPr lang="en-US" sz="1100" dirty="0" smtClean="0"/>
              <a:t> &amp; Sophie Duraffour</a:t>
            </a:r>
            <a:r>
              <a:rPr lang="en-US" sz="1100" dirty="0"/>
              <a:t>, Bernhard-</a:t>
            </a:r>
            <a:r>
              <a:rPr lang="en-US" sz="1100" dirty="0" err="1"/>
              <a:t>Nocht</a:t>
            </a:r>
            <a:r>
              <a:rPr lang="en-US" sz="1100" dirty="0"/>
              <a:t> Institute for Tropical Medicine. </a:t>
            </a:r>
            <a:r>
              <a:rPr lang="en-US" sz="1100" dirty="0" smtClean="0"/>
              <a:t>Sequencing: European Union Mobile Laboratory, </a:t>
            </a:r>
            <a:r>
              <a:rPr lang="en-US" sz="1100" dirty="0" err="1" smtClean="0"/>
              <a:t>Coyah</a:t>
            </a:r>
            <a:r>
              <a:rPr lang="en-US" sz="1100" dirty="0" smtClean="0"/>
              <a:t>, Guinea</a:t>
            </a:r>
            <a:r>
              <a:rPr lang="en-US" sz="1100" dirty="0"/>
              <a:t>.</a:t>
            </a:r>
            <a:r>
              <a:rPr lang="en-US" sz="1100" dirty="0" smtClean="0"/>
              <a:t> Analysis: N Loman. Visualization: MicroReact.org, </a:t>
            </a:r>
            <a:r>
              <a:rPr lang="en-US" sz="1100" dirty="0" err="1" smtClean="0"/>
              <a:t>Aanensen</a:t>
            </a:r>
            <a:r>
              <a:rPr lang="en-US" sz="1100" dirty="0" smtClean="0"/>
              <a:t> Research Group, Imperial College. Consensus sequence sharing: nextflu.org.</a:t>
            </a:r>
            <a:endParaRPr lang="en-US" sz="1100" dirty="0"/>
          </a:p>
        </p:txBody>
      </p:sp>
      <p:grpSp>
        <p:nvGrpSpPr>
          <p:cNvPr id="15" name="Group 14"/>
          <p:cNvGrpSpPr/>
          <p:nvPr/>
        </p:nvGrpSpPr>
        <p:grpSpPr>
          <a:xfrm>
            <a:off x="76200" y="133350"/>
            <a:ext cx="3875255" cy="3067110"/>
            <a:chOff x="76200" y="133350"/>
            <a:chExt cx="3875255" cy="3067110"/>
          </a:xfrm>
        </p:grpSpPr>
        <p:pic>
          <p:nvPicPr>
            <p:cNvPr id="13" name="Picture 12" descr="CDd0_9mWMAI-jhD.jpg-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33350"/>
              <a:ext cx="3875255" cy="2819400"/>
            </a:xfrm>
            <a:prstGeom prst="rect">
              <a:avLst/>
            </a:prstGeom>
          </p:spPr>
        </p:pic>
        <p:sp>
          <p:nvSpPr>
            <p:cNvPr id="14" name="TextBox 13"/>
            <p:cNvSpPr txBox="1"/>
            <p:nvPr/>
          </p:nvSpPr>
          <p:spPr>
            <a:xfrm>
              <a:off x="304800" y="2800350"/>
              <a:ext cx="3173014" cy="400110"/>
            </a:xfrm>
            <a:prstGeom prst="rect">
              <a:avLst/>
            </a:prstGeom>
            <a:solidFill>
              <a:srgbClr val="FFFFFF"/>
            </a:solidFill>
          </p:spPr>
          <p:txBody>
            <a:bodyPr wrap="none" rtlCol="0">
              <a:spAutoFit/>
            </a:bodyPr>
            <a:lstStyle/>
            <a:p>
              <a:r>
                <a:rPr lang="fr-FR" sz="2000" dirty="0" err="1" smtClean="0"/>
                <a:t>European</a:t>
              </a:r>
              <a:r>
                <a:rPr lang="fr-FR" sz="2000" dirty="0" smtClean="0"/>
                <a:t> Mobile </a:t>
              </a:r>
              <a:r>
                <a:rPr lang="fr-FR" sz="2000" dirty="0" err="1" smtClean="0"/>
                <a:t>Lab</a:t>
              </a:r>
              <a:r>
                <a:rPr lang="fr-FR" sz="2000" dirty="0" smtClean="0"/>
                <a:t>, </a:t>
              </a:r>
              <a:r>
                <a:rPr lang="fr-FR" sz="2000" dirty="0" err="1" smtClean="0"/>
                <a:t>Coyah</a:t>
              </a:r>
              <a:endParaRPr lang="fr-FR" sz="2000" dirty="0"/>
            </a:p>
          </p:txBody>
        </p:sp>
      </p:grpSp>
      <p:grpSp>
        <p:nvGrpSpPr>
          <p:cNvPr id="11" name="Group 10"/>
          <p:cNvGrpSpPr/>
          <p:nvPr/>
        </p:nvGrpSpPr>
        <p:grpSpPr>
          <a:xfrm>
            <a:off x="1981200" y="971550"/>
            <a:ext cx="4000500" cy="3036885"/>
            <a:chOff x="152400" y="-3470"/>
            <a:chExt cx="4000500" cy="3036885"/>
          </a:xfrm>
        </p:grpSpPr>
        <p:pic>
          <p:nvPicPr>
            <p:cNvPr id="5" name="Picture 4" descr="Screen Shot 2015-09-24 at 12.50.29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470"/>
              <a:ext cx="4000500" cy="2787015"/>
            </a:xfrm>
            <a:prstGeom prst="rect">
              <a:avLst/>
            </a:prstGeom>
          </p:spPr>
        </p:pic>
        <p:sp>
          <p:nvSpPr>
            <p:cNvPr id="9" name="TextBox 8"/>
            <p:cNvSpPr txBox="1"/>
            <p:nvPr/>
          </p:nvSpPr>
          <p:spPr>
            <a:xfrm>
              <a:off x="1371600" y="2571750"/>
              <a:ext cx="1545766" cy="461665"/>
            </a:xfrm>
            <a:prstGeom prst="rect">
              <a:avLst/>
            </a:prstGeom>
            <a:solidFill>
              <a:schemeClr val="bg1"/>
            </a:solidFill>
          </p:spPr>
          <p:txBody>
            <a:bodyPr wrap="none" rtlCol="0">
              <a:spAutoFit/>
            </a:bodyPr>
            <a:lstStyle/>
            <a:p>
              <a:pPr algn="ctr"/>
              <a:r>
                <a:rPr lang="fr-FR" sz="2400" dirty="0" err="1"/>
                <a:t>n</a:t>
              </a:r>
              <a:r>
                <a:rPr lang="fr-FR" sz="2400" dirty="0" err="1" smtClean="0"/>
                <a:t>extflu.org</a:t>
              </a:r>
              <a:endParaRPr lang="fr-FR" sz="2400" dirty="0"/>
            </a:p>
          </p:txBody>
        </p:sp>
      </p:grpSp>
      <p:grpSp>
        <p:nvGrpSpPr>
          <p:cNvPr id="12" name="Group 11"/>
          <p:cNvGrpSpPr/>
          <p:nvPr/>
        </p:nvGrpSpPr>
        <p:grpSpPr>
          <a:xfrm>
            <a:off x="4800594" y="1657350"/>
            <a:ext cx="4381500" cy="3204865"/>
            <a:chOff x="5105400" y="438150"/>
            <a:chExt cx="4381500" cy="3204865"/>
          </a:xfrm>
        </p:grpSpPr>
        <p:pic>
          <p:nvPicPr>
            <p:cNvPr id="6" name="Picture 5" descr="Screen Shot 2015-09-24 at 12.52.51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8150"/>
              <a:ext cx="4381500" cy="3057200"/>
            </a:xfrm>
            <a:prstGeom prst="rect">
              <a:avLst/>
            </a:prstGeom>
          </p:spPr>
        </p:pic>
        <p:sp>
          <p:nvSpPr>
            <p:cNvPr id="10" name="TextBox 9"/>
            <p:cNvSpPr txBox="1"/>
            <p:nvPr/>
          </p:nvSpPr>
          <p:spPr>
            <a:xfrm>
              <a:off x="6477000" y="3181350"/>
              <a:ext cx="2034181" cy="461665"/>
            </a:xfrm>
            <a:prstGeom prst="rect">
              <a:avLst/>
            </a:prstGeom>
            <a:solidFill>
              <a:schemeClr val="bg1"/>
            </a:solidFill>
          </p:spPr>
          <p:txBody>
            <a:bodyPr wrap="none" rtlCol="0">
              <a:spAutoFit/>
            </a:bodyPr>
            <a:lstStyle/>
            <a:p>
              <a:pPr algn="ctr"/>
              <a:r>
                <a:rPr lang="fr-FR" sz="2400" dirty="0" err="1" smtClean="0"/>
                <a:t>microreact.org</a:t>
              </a:r>
              <a:endParaRPr lang="fr-FR" sz="2400" dirty="0"/>
            </a:p>
          </p:txBody>
        </p:sp>
      </p:grpSp>
    </p:spTree>
    <p:extLst>
      <p:ext uri="{BB962C8B-B14F-4D97-AF65-F5344CB8AC3E}">
        <p14:creationId xmlns:p14="http://schemas.microsoft.com/office/powerpoint/2010/main" val="22490700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Sequencing in Public Health</a:t>
            </a: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2</a:t>
            </a:fld>
            <a:endParaRPr lang="en-US"/>
          </a:p>
        </p:txBody>
      </p:sp>
    </p:spTree>
    <p:extLst>
      <p:ext uri="{BB962C8B-B14F-4D97-AF65-F5344CB8AC3E}">
        <p14:creationId xmlns:p14="http://schemas.microsoft.com/office/powerpoint/2010/main" val="31278108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4: Poliovirus</a:t>
            </a:r>
            <a:br>
              <a:rPr lang="en-US" dirty="0" smtClean="0"/>
            </a:b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20</a:t>
            </a:fld>
            <a:endParaRPr lang="en-US"/>
          </a:p>
        </p:txBody>
      </p:sp>
    </p:spTree>
    <p:extLst>
      <p:ext uri="{BB962C8B-B14F-4D97-AF65-F5344CB8AC3E}">
        <p14:creationId xmlns:p14="http://schemas.microsoft.com/office/powerpoint/2010/main" val="21207523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205978"/>
            <a:ext cx="7619999" cy="711333"/>
          </a:xfrm>
        </p:spPr>
        <p:txBody>
          <a:bodyPr>
            <a:normAutofit/>
          </a:bodyPr>
          <a:lstStyle/>
          <a:p>
            <a:r>
              <a:rPr lang="en-US" sz="3600" dirty="0" smtClean="0"/>
              <a:t>WPV1, Afghanistan, Late 2013</a:t>
            </a:r>
            <a:endParaRPr lang="en-US" sz="3600" dirty="0"/>
          </a:p>
        </p:txBody>
      </p:sp>
      <p:grpSp>
        <p:nvGrpSpPr>
          <p:cNvPr id="3" name="Group 2"/>
          <p:cNvGrpSpPr/>
          <p:nvPr/>
        </p:nvGrpSpPr>
        <p:grpSpPr>
          <a:xfrm>
            <a:off x="656382" y="1466066"/>
            <a:ext cx="8194356" cy="1568767"/>
            <a:chOff x="0" y="0"/>
            <a:chExt cx="8921502" cy="2071116"/>
          </a:xfrm>
        </p:grpSpPr>
        <p:pic>
          <p:nvPicPr>
            <p:cNvPr id="4" name="Picture 3"/>
            <p:cNvPicPr/>
            <p:nvPr/>
          </p:nvPicPr>
          <p:blipFill>
            <a:blip r:embed="rId3"/>
            <a:stretch>
              <a:fillRect/>
            </a:stretch>
          </p:blipFill>
          <p:spPr>
            <a:xfrm>
              <a:off x="6164586" y="0"/>
              <a:ext cx="2756916" cy="1961388"/>
            </a:xfrm>
            <a:prstGeom prst="rect">
              <a:avLst/>
            </a:prstGeom>
          </p:spPr>
        </p:pic>
        <p:pic>
          <p:nvPicPr>
            <p:cNvPr id="5" name="Picture 4"/>
            <p:cNvPicPr/>
            <p:nvPr/>
          </p:nvPicPr>
          <p:blipFill>
            <a:blip r:embed="rId4"/>
            <a:stretch>
              <a:fillRect/>
            </a:stretch>
          </p:blipFill>
          <p:spPr>
            <a:xfrm>
              <a:off x="8363718" y="672084"/>
              <a:ext cx="45720" cy="50292"/>
            </a:xfrm>
            <a:prstGeom prst="rect">
              <a:avLst/>
            </a:prstGeom>
          </p:spPr>
        </p:pic>
        <p:pic>
          <p:nvPicPr>
            <p:cNvPr id="6" name="Picture 5"/>
            <p:cNvPicPr/>
            <p:nvPr/>
          </p:nvPicPr>
          <p:blipFill>
            <a:blip r:embed="rId5"/>
            <a:stretch>
              <a:fillRect/>
            </a:stretch>
          </p:blipFill>
          <p:spPr>
            <a:xfrm>
              <a:off x="3115062" y="21336"/>
              <a:ext cx="2933700" cy="2039112"/>
            </a:xfrm>
            <a:prstGeom prst="rect">
              <a:avLst/>
            </a:prstGeom>
          </p:spPr>
        </p:pic>
        <p:pic>
          <p:nvPicPr>
            <p:cNvPr id="7" name="Picture 6"/>
            <p:cNvPicPr/>
            <p:nvPr/>
          </p:nvPicPr>
          <p:blipFill>
            <a:blip r:embed="rId6"/>
            <a:stretch>
              <a:fillRect/>
            </a:stretch>
          </p:blipFill>
          <p:spPr>
            <a:xfrm>
              <a:off x="0" y="115824"/>
              <a:ext cx="2749296" cy="1955292"/>
            </a:xfrm>
            <a:prstGeom prst="rect">
              <a:avLst/>
            </a:prstGeom>
          </p:spPr>
        </p:pic>
      </p:grpSp>
      <p:grpSp>
        <p:nvGrpSpPr>
          <p:cNvPr id="8" name="Group 7"/>
          <p:cNvGrpSpPr/>
          <p:nvPr/>
        </p:nvGrpSpPr>
        <p:grpSpPr>
          <a:xfrm>
            <a:off x="684640" y="3131331"/>
            <a:ext cx="8320897" cy="2564619"/>
            <a:chOff x="0" y="0"/>
            <a:chExt cx="9059507" cy="3385699"/>
          </a:xfrm>
        </p:grpSpPr>
        <p:sp>
          <p:nvSpPr>
            <p:cNvPr id="9" name="Rectangle 8"/>
            <p:cNvSpPr/>
            <p:nvPr/>
          </p:nvSpPr>
          <p:spPr>
            <a:xfrm>
              <a:off x="8872731" y="3224194"/>
              <a:ext cx="186776" cy="16150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000">
                  <a:solidFill>
                    <a:srgbClr val="000000"/>
                  </a:solidFill>
                  <a:effectLst/>
                  <a:latin typeface="Arial" panose="020B0604020202020204" pitchFamily="34" charset="0"/>
                  <a:ea typeface="Arial" panose="020B0604020202020204" pitchFamily="34" charset="0"/>
                  <a:cs typeface="Calibri" panose="020F0502020204030204" pitchFamily="34" charset="0"/>
                </a:rPr>
                <a:t>24</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59436" y="3117513"/>
              <a:ext cx="2669754" cy="161505"/>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000">
                  <a:solidFill>
                    <a:srgbClr val="000000"/>
                  </a:solidFill>
                  <a:effectLst/>
                  <a:latin typeface="Arial" panose="020B0604020202020204" pitchFamily="34" charset="0"/>
                  <a:ea typeface="Arial" panose="020B0604020202020204" pitchFamily="34" charset="0"/>
                  <a:cs typeface="Calibri" panose="020F0502020204030204" pitchFamily="34" charset="0"/>
                </a:rPr>
                <a:t>Data in WHO/HQ as of 14 Jan 2013</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2971805" y="2961892"/>
              <a:ext cx="2301770" cy="19782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b="1">
                  <a:solidFill>
                    <a:srgbClr val="FF0000"/>
                  </a:solidFill>
                  <a:effectLst/>
                  <a:latin typeface="Arial" panose="020B0604020202020204" pitchFamily="34" charset="0"/>
                  <a:ea typeface="Arial" panose="020B0604020202020204" pitchFamily="34" charset="0"/>
                  <a:cs typeface="Calibri" panose="020F0502020204030204" pitchFamily="34" charset="0"/>
                </a:rPr>
                <a:t>Cases previous 6m = 10</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3022096" y="3144772"/>
              <a:ext cx="2169412" cy="19782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b="1">
                  <a:solidFill>
                    <a:srgbClr val="FF0000"/>
                  </a:solidFill>
                  <a:effectLst/>
                  <a:latin typeface="Arial" panose="020B0604020202020204" pitchFamily="34" charset="0"/>
                  <a:ea typeface="Arial" panose="020B0604020202020204" pitchFamily="34" charset="0"/>
                  <a:cs typeface="Calibri" panose="020F0502020204030204" pitchFamily="34" charset="0"/>
                </a:rPr>
                <a:t>Latest: 20-Dec-13 (W1)</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p:cNvSpPr/>
            <p:nvPr/>
          </p:nvSpPr>
          <p:spPr>
            <a:xfrm>
              <a:off x="1101857" y="15240"/>
              <a:ext cx="836307"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Oct-2013</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p:cNvSpPr/>
            <p:nvPr/>
          </p:nvSpPr>
          <p:spPr>
            <a:xfrm>
              <a:off x="746766" y="198119"/>
              <a:ext cx="67496"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p:cNvSpPr/>
            <p:nvPr/>
          </p:nvSpPr>
          <p:spPr>
            <a:xfrm>
              <a:off x="797058" y="198119"/>
              <a:ext cx="1302701"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W1=0, cVDPV</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1776989" y="198119"/>
              <a:ext cx="412073"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2=0)</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p:cNvPicPr/>
            <p:nvPr/>
          </p:nvPicPr>
          <p:blipFill>
            <a:blip r:embed="rId7"/>
            <a:stretch>
              <a:fillRect/>
            </a:stretch>
          </p:blipFill>
          <p:spPr>
            <a:xfrm>
              <a:off x="0" y="513894"/>
              <a:ext cx="2813304" cy="2039112"/>
            </a:xfrm>
            <a:prstGeom prst="rect">
              <a:avLst/>
            </a:prstGeom>
          </p:spPr>
        </p:pic>
        <p:sp>
          <p:nvSpPr>
            <p:cNvPr id="18" name="Rectangle 17"/>
            <p:cNvSpPr/>
            <p:nvPr/>
          </p:nvSpPr>
          <p:spPr>
            <a:xfrm>
              <a:off x="4277873" y="0"/>
              <a:ext cx="878872"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Nov-2013</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p:cNvSpPr/>
            <p:nvPr/>
          </p:nvSpPr>
          <p:spPr>
            <a:xfrm>
              <a:off x="3939545" y="182880"/>
              <a:ext cx="67496"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p:cNvSpPr/>
            <p:nvPr/>
          </p:nvSpPr>
          <p:spPr>
            <a:xfrm>
              <a:off x="3989836" y="182880"/>
              <a:ext cx="1302701"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W1=2, cVDPV</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p:cNvSpPr/>
            <p:nvPr/>
          </p:nvSpPr>
          <p:spPr>
            <a:xfrm>
              <a:off x="4969768" y="182880"/>
              <a:ext cx="412073"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2=0)</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p:cNvPicPr/>
            <p:nvPr/>
          </p:nvPicPr>
          <p:blipFill>
            <a:blip r:embed="rId8"/>
            <a:stretch>
              <a:fillRect/>
            </a:stretch>
          </p:blipFill>
          <p:spPr>
            <a:xfrm>
              <a:off x="3125730" y="381306"/>
              <a:ext cx="2855976" cy="2115312"/>
            </a:xfrm>
            <a:prstGeom prst="rect">
              <a:avLst/>
            </a:prstGeom>
          </p:spPr>
        </p:pic>
        <p:sp>
          <p:nvSpPr>
            <p:cNvPr id="33" name="Rectangle 32"/>
            <p:cNvSpPr/>
            <p:nvPr/>
          </p:nvSpPr>
          <p:spPr>
            <a:xfrm>
              <a:off x="7034787" y="103632"/>
              <a:ext cx="67496"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4" name="Rectangle 33"/>
            <p:cNvSpPr/>
            <p:nvPr/>
          </p:nvSpPr>
          <p:spPr>
            <a:xfrm>
              <a:off x="7085079" y="103632"/>
              <a:ext cx="1302701"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W1=2, cVDPV</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8065010" y="103632"/>
              <a:ext cx="412073" cy="194584"/>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Arial" panose="020B0604020202020204" pitchFamily="34" charset="0"/>
                  <a:cs typeface="Calibri" panose="020F0502020204030204" pitchFamily="34" charset="0"/>
                </a:rPr>
                <a:t>2=0)</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6" name="Picture 35"/>
            <p:cNvPicPr/>
            <p:nvPr/>
          </p:nvPicPr>
          <p:blipFill>
            <a:blip r:embed="rId9"/>
            <a:stretch>
              <a:fillRect/>
            </a:stretch>
          </p:blipFill>
          <p:spPr>
            <a:xfrm>
              <a:off x="5260854" y="2953818"/>
              <a:ext cx="3389376" cy="320040"/>
            </a:xfrm>
            <a:prstGeom prst="rect">
              <a:avLst/>
            </a:prstGeom>
          </p:spPr>
        </p:pic>
        <p:pic>
          <p:nvPicPr>
            <p:cNvPr id="37" name="Picture 36"/>
            <p:cNvPicPr/>
            <p:nvPr/>
          </p:nvPicPr>
          <p:blipFill>
            <a:blip r:embed="rId10"/>
            <a:stretch>
              <a:fillRect/>
            </a:stretch>
          </p:blipFill>
          <p:spPr>
            <a:xfrm>
              <a:off x="6033015" y="391466"/>
              <a:ext cx="2947416" cy="1807464"/>
            </a:xfrm>
            <a:prstGeom prst="rect">
              <a:avLst/>
            </a:prstGeom>
          </p:spPr>
        </p:pic>
      </p:grpSp>
      <p:sp>
        <p:nvSpPr>
          <p:cNvPr id="38" name="TextBox 37"/>
          <p:cNvSpPr txBox="1"/>
          <p:nvPr/>
        </p:nvSpPr>
        <p:spPr>
          <a:xfrm flipH="1">
            <a:off x="1203452" y="3132466"/>
            <a:ext cx="1740125" cy="369332"/>
          </a:xfrm>
          <a:prstGeom prst="rect">
            <a:avLst/>
          </a:prstGeom>
          <a:solidFill>
            <a:schemeClr val="bg1">
              <a:lumMod val="85000"/>
            </a:schemeClr>
          </a:solidFill>
        </p:spPr>
        <p:txBody>
          <a:bodyPr wrap="square" rtlCol="0">
            <a:spAutoFit/>
          </a:bodyPr>
          <a:lstStyle/>
          <a:p>
            <a:pPr algn="ctr"/>
            <a:r>
              <a:rPr lang="en-US" dirty="0" smtClean="0"/>
              <a:t>Oct 2013</a:t>
            </a:r>
            <a:endParaRPr lang="en-US" dirty="0"/>
          </a:p>
        </p:txBody>
      </p:sp>
      <p:sp>
        <p:nvSpPr>
          <p:cNvPr id="39" name="TextBox 38"/>
          <p:cNvSpPr txBox="1"/>
          <p:nvPr/>
        </p:nvSpPr>
        <p:spPr>
          <a:xfrm flipH="1">
            <a:off x="6920265" y="3132466"/>
            <a:ext cx="1740125" cy="369332"/>
          </a:xfrm>
          <a:prstGeom prst="rect">
            <a:avLst/>
          </a:prstGeom>
          <a:solidFill>
            <a:schemeClr val="bg1">
              <a:lumMod val="85000"/>
            </a:schemeClr>
          </a:solidFill>
        </p:spPr>
        <p:txBody>
          <a:bodyPr wrap="square" rtlCol="0">
            <a:spAutoFit/>
          </a:bodyPr>
          <a:lstStyle/>
          <a:p>
            <a:pPr algn="ctr"/>
            <a:r>
              <a:rPr lang="en-US" dirty="0" smtClean="0"/>
              <a:t>Dec 2013</a:t>
            </a:r>
            <a:endParaRPr lang="en-US" dirty="0"/>
          </a:p>
        </p:txBody>
      </p:sp>
      <p:sp>
        <p:nvSpPr>
          <p:cNvPr id="40" name="TextBox 39"/>
          <p:cNvSpPr txBox="1"/>
          <p:nvPr/>
        </p:nvSpPr>
        <p:spPr>
          <a:xfrm flipH="1">
            <a:off x="3994782" y="3132466"/>
            <a:ext cx="1740125" cy="369332"/>
          </a:xfrm>
          <a:prstGeom prst="rect">
            <a:avLst/>
          </a:prstGeom>
          <a:solidFill>
            <a:schemeClr val="bg1">
              <a:lumMod val="85000"/>
            </a:schemeClr>
          </a:solidFill>
        </p:spPr>
        <p:txBody>
          <a:bodyPr wrap="square" rtlCol="0">
            <a:spAutoFit/>
          </a:bodyPr>
          <a:lstStyle/>
          <a:p>
            <a:pPr algn="ctr"/>
            <a:r>
              <a:rPr lang="en-US" dirty="0" smtClean="0"/>
              <a:t>Nov 2013</a:t>
            </a:r>
            <a:endParaRPr lang="en-US" dirty="0"/>
          </a:p>
        </p:txBody>
      </p:sp>
      <p:sp>
        <p:nvSpPr>
          <p:cNvPr id="41" name="TextBox 40"/>
          <p:cNvSpPr txBox="1"/>
          <p:nvPr/>
        </p:nvSpPr>
        <p:spPr>
          <a:xfrm flipH="1">
            <a:off x="1229862" y="1123950"/>
            <a:ext cx="1740125" cy="369332"/>
          </a:xfrm>
          <a:prstGeom prst="rect">
            <a:avLst/>
          </a:prstGeom>
          <a:solidFill>
            <a:schemeClr val="bg1">
              <a:lumMod val="85000"/>
            </a:schemeClr>
          </a:solidFill>
        </p:spPr>
        <p:txBody>
          <a:bodyPr wrap="square" rtlCol="0">
            <a:spAutoFit/>
          </a:bodyPr>
          <a:lstStyle/>
          <a:p>
            <a:pPr algn="ctr"/>
            <a:r>
              <a:rPr lang="en-US" dirty="0" smtClean="0"/>
              <a:t>July 2013</a:t>
            </a:r>
            <a:endParaRPr lang="en-US" dirty="0"/>
          </a:p>
        </p:txBody>
      </p:sp>
      <p:sp>
        <p:nvSpPr>
          <p:cNvPr id="42" name="TextBox 41"/>
          <p:cNvSpPr txBox="1"/>
          <p:nvPr/>
        </p:nvSpPr>
        <p:spPr>
          <a:xfrm flipH="1">
            <a:off x="6946675" y="1123950"/>
            <a:ext cx="1740125" cy="369332"/>
          </a:xfrm>
          <a:prstGeom prst="rect">
            <a:avLst/>
          </a:prstGeom>
          <a:solidFill>
            <a:schemeClr val="bg1">
              <a:lumMod val="85000"/>
            </a:schemeClr>
          </a:solidFill>
        </p:spPr>
        <p:txBody>
          <a:bodyPr wrap="square" rtlCol="0">
            <a:spAutoFit/>
          </a:bodyPr>
          <a:lstStyle/>
          <a:p>
            <a:pPr algn="ctr"/>
            <a:r>
              <a:rPr lang="en-US" dirty="0" smtClean="0"/>
              <a:t>Sep 2013</a:t>
            </a:r>
            <a:endParaRPr lang="en-US" dirty="0"/>
          </a:p>
        </p:txBody>
      </p:sp>
      <p:sp>
        <p:nvSpPr>
          <p:cNvPr id="43" name="TextBox 42"/>
          <p:cNvSpPr txBox="1"/>
          <p:nvPr/>
        </p:nvSpPr>
        <p:spPr>
          <a:xfrm flipH="1">
            <a:off x="4021192" y="1123950"/>
            <a:ext cx="1740125" cy="369332"/>
          </a:xfrm>
          <a:prstGeom prst="rect">
            <a:avLst/>
          </a:prstGeom>
          <a:solidFill>
            <a:schemeClr val="bg1">
              <a:lumMod val="85000"/>
            </a:schemeClr>
          </a:solidFill>
        </p:spPr>
        <p:txBody>
          <a:bodyPr wrap="square" rtlCol="0">
            <a:spAutoFit/>
          </a:bodyPr>
          <a:lstStyle/>
          <a:p>
            <a:pPr algn="ctr"/>
            <a:r>
              <a:rPr lang="en-US" dirty="0" smtClean="0"/>
              <a:t>Aug 2013</a:t>
            </a:r>
            <a:endParaRPr lang="en-US" dirty="0"/>
          </a:p>
        </p:txBody>
      </p:sp>
      <p:grpSp>
        <p:nvGrpSpPr>
          <p:cNvPr id="50" name="Group 49"/>
          <p:cNvGrpSpPr/>
          <p:nvPr/>
        </p:nvGrpSpPr>
        <p:grpSpPr>
          <a:xfrm>
            <a:off x="2464788" y="1837825"/>
            <a:ext cx="6116411" cy="2639724"/>
            <a:chOff x="2464788" y="1837825"/>
            <a:chExt cx="6116411" cy="2639724"/>
          </a:xfrm>
        </p:grpSpPr>
        <p:sp>
          <p:nvSpPr>
            <p:cNvPr id="44" name="Oval 43"/>
            <p:cNvSpPr/>
            <p:nvPr/>
          </p:nvSpPr>
          <p:spPr>
            <a:xfrm>
              <a:off x="2464788" y="1885950"/>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382347" y="1943986"/>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150387" y="1837825"/>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96894" y="4020349"/>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948445" y="3775232"/>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p:cNvSpPr/>
          <p:nvPr/>
        </p:nvSpPr>
        <p:spPr>
          <a:xfrm>
            <a:off x="6669440" y="4180471"/>
            <a:ext cx="430812" cy="457200"/>
          </a:xfrm>
          <a:prstGeom prst="ellipse">
            <a:avLst/>
          </a:prstGeom>
          <a:solidFill>
            <a:srgbClr val="FF0000">
              <a:alpha val="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5698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WPV1, South Asia, Early 2014</a:t>
            </a:r>
            <a:endParaRPr lang="en-US" dirty="0"/>
          </a:p>
        </p:txBody>
      </p:sp>
      <p:grpSp>
        <p:nvGrpSpPr>
          <p:cNvPr id="17" name="Group 16"/>
          <p:cNvGrpSpPr/>
          <p:nvPr/>
        </p:nvGrpSpPr>
        <p:grpSpPr>
          <a:xfrm>
            <a:off x="533400" y="1200150"/>
            <a:ext cx="8605403" cy="3582000"/>
            <a:chOff x="533400" y="1200150"/>
            <a:chExt cx="8605403" cy="3582000"/>
          </a:xfrm>
        </p:grpSpPr>
        <p:grpSp>
          <p:nvGrpSpPr>
            <p:cNvPr id="14" name="Group 13"/>
            <p:cNvGrpSpPr/>
            <p:nvPr/>
          </p:nvGrpSpPr>
          <p:grpSpPr>
            <a:xfrm>
              <a:off x="533400" y="1200150"/>
              <a:ext cx="8605403" cy="3582000"/>
              <a:chOff x="533400" y="1200150"/>
              <a:chExt cx="8605403" cy="3582000"/>
            </a:xfrm>
          </p:grpSpPr>
          <p:pic>
            <p:nvPicPr>
              <p:cNvPr id="3" name="Picture 2"/>
              <p:cNvPicPr>
                <a:picLocks noChangeAspect="1"/>
              </p:cNvPicPr>
              <p:nvPr/>
            </p:nvPicPr>
            <p:blipFill>
              <a:blip r:embed="rId3"/>
              <a:stretch>
                <a:fillRect/>
              </a:stretch>
            </p:blipFill>
            <p:spPr>
              <a:xfrm>
                <a:off x="533400" y="1200150"/>
                <a:ext cx="7656001" cy="3582000"/>
              </a:xfrm>
              <a:prstGeom prst="rect">
                <a:avLst/>
              </a:prstGeom>
            </p:spPr>
          </p:pic>
          <p:sp>
            <p:nvSpPr>
              <p:cNvPr id="4" name="TextBox 3"/>
              <p:cNvSpPr txBox="1"/>
              <p:nvPr/>
            </p:nvSpPr>
            <p:spPr>
              <a:xfrm>
                <a:off x="6703796" y="3333750"/>
                <a:ext cx="2435007" cy="307777"/>
              </a:xfrm>
              <a:prstGeom prst="rect">
                <a:avLst/>
              </a:prstGeom>
              <a:noFill/>
            </p:spPr>
            <p:txBody>
              <a:bodyPr wrap="none" rtlCol="0">
                <a:spAutoFit/>
              </a:bodyPr>
              <a:lstStyle/>
              <a:p>
                <a:r>
                  <a:rPr lang="fr-FR" sz="1400" dirty="0" err="1" smtClean="0">
                    <a:solidFill>
                      <a:srgbClr val="003399"/>
                    </a:solidFill>
                  </a:rPr>
                  <a:t>December</a:t>
                </a:r>
                <a:r>
                  <a:rPr lang="fr-FR" sz="1400" dirty="0" smtClean="0">
                    <a:solidFill>
                      <a:srgbClr val="003399"/>
                    </a:solidFill>
                  </a:rPr>
                  <a:t> 2013 Helmand virus</a:t>
                </a:r>
                <a:endParaRPr lang="fr-FR" sz="1400" dirty="0">
                  <a:solidFill>
                    <a:srgbClr val="003399"/>
                  </a:solidFill>
                </a:endParaRPr>
              </a:p>
            </p:txBody>
          </p:sp>
          <p:sp>
            <p:nvSpPr>
              <p:cNvPr id="6" name="TextBox 5"/>
              <p:cNvSpPr txBox="1"/>
              <p:nvPr/>
            </p:nvSpPr>
            <p:spPr>
              <a:xfrm>
                <a:off x="6705600" y="2721173"/>
                <a:ext cx="1981200" cy="307777"/>
              </a:xfrm>
              <a:prstGeom prst="rect">
                <a:avLst/>
              </a:prstGeom>
              <a:noFill/>
            </p:spPr>
            <p:txBody>
              <a:bodyPr wrap="square" rtlCol="0">
                <a:spAutoFit/>
              </a:bodyPr>
              <a:lstStyle/>
              <a:p>
                <a:r>
                  <a:rPr lang="fr-FR" sz="1400" dirty="0" smtClean="0"/>
                  <a:t>2012 </a:t>
                </a:r>
                <a:r>
                  <a:rPr lang="fr-FR" sz="1400" dirty="0" err="1" smtClean="0"/>
                  <a:t>viruses</a:t>
                </a:r>
                <a:endParaRPr lang="fr-FR" sz="1400" dirty="0"/>
              </a:p>
            </p:txBody>
          </p:sp>
          <p:sp>
            <p:nvSpPr>
              <p:cNvPr id="7" name="TextBox 6"/>
              <p:cNvSpPr txBox="1"/>
              <p:nvPr/>
            </p:nvSpPr>
            <p:spPr>
              <a:xfrm>
                <a:off x="6705600" y="3102173"/>
                <a:ext cx="1981200" cy="307777"/>
              </a:xfrm>
              <a:prstGeom prst="rect">
                <a:avLst/>
              </a:prstGeom>
              <a:noFill/>
            </p:spPr>
            <p:txBody>
              <a:bodyPr wrap="square" rtlCol="0">
                <a:spAutoFit/>
              </a:bodyPr>
              <a:lstStyle/>
              <a:p>
                <a:r>
                  <a:rPr lang="fr-FR" sz="1400" dirty="0" smtClean="0">
                    <a:solidFill>
                      <a:srgbClr val="FF0000"/>
                    </a:solidFill>
                  </a:rPr>
                  <a:t>2014 </a:t>
                </a:r>
                <a:r>
                  <a:rPr lang="fr-FR" sz="1400" dirty="0" err="1" smtClean="0">
                    <a:solidFill>
                      <a:srgbClr val="FF0000"/>
                    </a:solidFill>
                  </a:rPr>
                  <a:t>viruses</a:t>
                </a:r>
                <a:endParaRPr lang="fr-FR" sz="1400" dirty="0">
                  <a:solidFill>
                    <a:srgbClr val="FF0000"/>
                  </a:solidFill>
                </a:endParaRPr>
              </a:p>
            </p:txBody>
          </p:sp>
          <p:sp>
            <p:nvSpPr>
              <p:cNvPr id="8" name="Right Brace 7"/>
              <p:cNvSpPr/>
              <p:nvPr/>
            </p:nvSpPr>
            <p:spPr>
              <a:xfrm>
                <a:off x="6553200" y="2647950"/>
                <a:ext cx="228600" cy="4572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Right Brace 8"/>
              <p:cNvSpPr/>
              <p:nvPr/>
            </p:nvSpPr>
            <p:spPr>
              <a:xfrm>
                <a:off x="6553200" y="3105150"/>
                <a:ext cx="228600" cy="3048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11" name="Straight Arrow Connector 10"/>
              <p:cNvCxnSpPr>
                <a:stCxn id="4" idx="1"/>
              </p:cNvCxnSpPr>
              <p:nvPr/>
            </p:nvCxnSpPr>
            <p:spPr>
              <a:xfrm flipH="1" flipV="1">
                <a:off x="5943600" y="3486150"/>
                <a:ext cx="760196" cy="1489"/>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grpSp>
        <p:sp>
          <p:nvSpPr>
            <p:cNvPr id="15" name="Rectangle 14"/>
            <p:cNvSpPr/>
            <p:nvPr/>
          </p:nvSpPr>
          <p:spPr>
            <a:xfrm>
              <a:off x="533400" y="1200150"/>
              <a:ext cx="7620000" cy="1447800"/>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smtClean="0">
                <a:solidFill>
                  <a:srgbClr val="FFFFFF"/>
                </a:solidFill>
              </a:endParaRPr>
            </a:p>
            <a:p>
              <a:pPr algn="ctr"/>
              <a:endParaRPr lang="fr-FR" dirty="0">
                <a:solidFill>
                  <a:srgbClr val="FFFFFF"/>
                </a:solidFill>
              </a:endParaRPr>
            </a:p>
          </p:txBody>
        </p:sp>
        <p:sp>
          <p:nvSpPr>
            <p:cNvPr id="16" name="Rectangle 15"/>
            <p:cNvSpPr/>
            <p:nvPr/>
          </p:nvSpPr>
          <p:spPr>
            <a:xfrm>
              <a:off x="533400" y="3562350"/>
              <a:ext cx="7620000" cy="1219200"/>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smtClean="0">
                <a:solidFill>
                  <a:srgbClr val="FFFFFF"/>
                </a:solidFill>
              </a:endParaRPr>
            </a:p>
            <a:p>
              <a:pPr algn="ctr"/>
              <a:endParaRPr lang="fr-FR" dirty="0">
                <a:solidFill>
                  <a:srgbClr val="FFFFFF"/>
                </a:solidFill>
              </a:endParaRPr>
            </a:p>
          </p:txBody>
        </p:sp>
      </p:grpSp>
    </p:spTree>
    <p:extLst>
      <p:ext uri="{BB962C8B-B14F-4D97-AF65-F5344CB8AC3E}">
        <p14:creationId xmlns:p14="http://schemas.microsoft.com/office/powerpoint/2010/main" val="12581777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Challenges in the Field</a:t>
            </a:r>
            <a:endParaRPr lang="en-US" dirty="0"/>
          </a:p>
        </p:txBody>
      </p:sp>
      <p:sp>
        <p:nvSpPr>
          <p:cNvPr id="4" name="Slide Number Placeholder 3"/>
          <p:cNvSpPr>
            <a:spLocks noGrp="1"/>
          </p:cNvSpPr>
          <p:nvPr>
            <p:ph type="sldNum" sz="quarter" idx="4294967295"/>
          </p:nvPr>
        </p:nvSpPr>
        <p:spPr>
          <a:xfrm>
            <a:off x="7010400" y="4767263"/>
            <a:ext cx="2133600" cy="274637"/>
          </a:xfrm>
        </p:spPr>
        <p:txBody>
          <a:bodyPr/>
          <a:lstStyle/>
          <a:p>
            <a:fld id="{38E6A89A-7F6E-4A81-8F64-0DBFFBC93A37}" type="slidenum">
              <a:rPr lang="en-US" smtClean="0"/>
              <a:t>23</a:t>
            </a:fld>
            <a:endParaRPr lang="en-US"/>
          </a:p>
        </p:txBody>
      </p:sp>
    </p:spTree>
    <p:extLst>
      <p:ext uri="{BB962C8B-B14F-4D97-AF65-F5344CB8AC3E}">
        <p14:creationId xmlns:p14="http://schemas.microsoft.com/office/powerpoint/2010/main" val="268151737"/>
      </p:ext>
    </p:extLst>
  </p:cSld>
  <p:clrMapOvr>
    <a:masterClrMapping/>
  </p:clrMapOvr>
  <p:transition xmlns:p14="http://schemas.microsoft.com/office/powerpoint/2010/mai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Real World</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Collaboration</a:t>
            </a:r>
          </a:p>
          <a:p>
            <a:r>
              <a:rPr lang="en-US" dirty="0" smtClean="0"/>
              <a:t>The sequencing lab</a:t>
            </a:r>
          </a:p>
          <a:p>
            <a:r>
              <a:rPr lang="en-US" dirty="0" smtClean="0"/>
              <a:t>Data transfer (typically, 15-30 GB per run)</a:t>
            </a:r>
          </a:p>
          <a:p>
            <a:r>
              <a:rPr lang="en-US" dirty="0" smtClean="0"/>
              <a:t>Data analysis</a:t>
            </a:r>
          </a:p>
          <a:p>
            <a:r>
              <a:rPr lang="en-US" dirty="0" smtClean="0"/>
              <a:t>Integration with epidemiologic data</a:t>
            </a:r>
          </a:p>
          <a:p>
            <a:pPr lvl="1"/>
            <a:r>
              <a:rPr lang="en-US" dirty="0" smtClean="0"/>
              <a:t>Merging</a:t>
            </a:r>
          </a:p>
          <a:p>
            <a:pPr lvl="1"/>
            <a:r>
              <a:rPr lang="en-US" dirty="0" smtClean="0"/>
              <a:t>Visualizing</a:t>
            </a:r>
          </a:p>
          <a:p>
            <a:pPr lvl="1"/>
            <a:r>
              <a:rPr lang="en-US" dirty="0" smtClean="0"/>
              <a:t>Analyzing</a:t>
            </a:r>
          </a:p>
        </p:txBody>
      </p:sp>
      <p:sp>
        <p:nvSpPr>
          <p:cNvPr id="3" name="Slide Number Placeholder 2"/>
          <p:cNvSpPr>
            <a:spLocks noGrp="1"/>
          </p:cNvSpPr>
          <p:nvPr>
            <p:ph type="sldNum" sz="quarter" idx="4294967295"/>
          </p:nvPr>
        </p:nvSpPr>
        <p:spPr>
          <a:xfrm>
            <a:off x="7010400" y="4767263"/>
            <a:ext cx="2133600" cy="274637"/>
          </a:xfrm>
        </p:spPr>
        <p:txBody>
          <a:bodyPr/>
          <a:lstStyle/>
          <a:p>
            <a:fld id="{38E6A89A-7F6E-4A81-8F64-0DBFFBC93A37}" type="slidenum">
              <a:rPr lang="en-US" smtClean="0"/>
              <a:t>24</a:t>
            </a:fld>
            <a:endParaRPr lang="en-US"/>
          </a:p>
        </p:txBody>
      </p:sp>
    </p:spTree>
    <p:extLst>
      <p:ext uri="{BB962C8B-B14F-4D97-AF65-F5344CB8AC3E}">
        <p14:creationId xmlns:p14="http://schemas.microsoft.com/office/powerpoint/2010/main" val="1973168783"/>
      </p:ext>
    </p:extLst>
  </p:cSld>
  <p:clrMapOvr>
    <a:masterClrMapping/>
  </p:clrMapOvr>
  <p:transition xmlns:p14="http://schemas.microsoft.com/office/powerpoint/2010/mai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Own Personal View—Skills Needed During Outbreaks</a:t>
            </a:r>
            <a:endParaRPr lang="en-US" dirty="0"/>
          </a:p>
        </p:txBody>
      </p:sp>
      <p:sp>
        <p:nvSpPr>
          <p:cNvPr id="3" name="Content Placeholder 2"/>
          <p:cNvSpPr>
            <a:spLocks noGrp="1"/>
          </p:cNvSpPr>
          <p:nvPr>
            <p:ph idx="1"/>
          </p:nvPr>
        </p:nvSpPr>
        <p:spPr/>
        <p:txBody>
          <a:bodyPr/>
          <a:lstStyle/>
          <a:p>
            <a:r>
              <a:rPr lang="en-US" dirty="0" smtClean="0"/>
              <a:t>Facility with data</a:t>
            </a:r>
          </a:p>
          <a:p>
            <a:r>
              <a:rPr lang="en-US" dirty="0" smtClean="0"/>
              <a:t>Engagement with the response</a:t>
            </a:r>
          </a:p>
          <a:p>
            <a:pPr lvl="1"/>
            <a:r>
              <a:rPr lang="en-US" dirty="0" smtClean="0"/>
              <a:t>Focus on outbreak response</a:t>
            </a:r>
          </a:p>
          <a:p>
            <a:pPr lvl="1"/>
            <a:r>
              <a:rPr lang="en-US" dirty="0" smtClean="0"/>
              <a:t>Ability to work within hierarchy</a:t>
            </a:r>
          </a:p>
          <a:p>
            <a:r>
              <a:rPr lang="en-US" dirty="0" smtClean="0"/>
              <a:t>Ability to articulate</a:t>
            </a:r>
          </a:p>
          <a:p>
            <a:r>
              <a:rPr lang="en-US" dirty="0" smtClean="0"/>
              <a:t>Ability to see </a:t>
            </a:r>
            <a:r>
              <a:rPr lang="en-US" smtClean="0"/>
              <a:t>big picture</a:t>
            </a:r>
            <a:endParaRPr lang="en-US"/>
          </a:p>
        </p:txBody>
      </p:sp>
      <p:sp>
        <p:nvSpPr>
          <p:cNvPr id="4" name="Slide Number Placeholder 3"/>
          <p:cNvSpPr>
            <a:spLocks noGrp="1"/>
          </p:cNvSpPr>
          <p:nvPr>
            <p:ph type="sldNum" sz="quarter" idx="4"/>
          </p:nvPr>
        </p:nvSpPr>
        <p:spPr/>
        <p:txBody>
          <a:bodyPr/>
          <a:lstStyle/>
          <a:p>
            <a:fld id="{38E6A89A-7F6E-4A81-8F64-0DBFFBC93A37}" type="slidenum">
              <a:rPr lang="en-US" smtClean="0"/>
              <a:t>25</a:t>
            </a:fld>
            <a:endParaRPr lang="en-US"/>
          </a:p>
        </p:txBody>
      </p:sp>
    </p:spTree>
    <p:extLst>
      <p:ext uri="{BB962C8B-B14F-4D97-AF65-F5344CB8AC3E}">
        <p14:creationId xmlns:p14="http://schemas.microsoft.com/office/powerpoint/2010/main" val="569132521"/>
      </p:ext>
    </p:extLst>
  </p:cSld>
  <p:clrMapOvr>
    <a:masterClrMapping/>
  </p:clrMapOvr>
  <p:transition xmlns:p14="http://schemas.microsoft.com/office/powerpoint/2010/mai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3562350"/>
            <a:ext cx="6096000" cy="938719"/>
          </a:xfrm>
          <a:prstGeom prst="rect">
            <a:avLst/>
          </a:prstGeom>
          <a:noFill/>
        </p:spPr>
        <p:txBody>
          <a:bodyPr wrap="square" rtlCol="0">
            <a:spAutoFit/>
          </a:bodyPr>
          <a:lstStyle/>
          <a:p>
            <a:pPr algn="r"/>
            <a:r>
              <a:rPr lang="en-US" sz="1100" i="1" dirty="0" smtClean="0"/>
              <a:t>The </a:t>
            </a:r>
            <a:r>
              <a:rPr lang="en-US" sz="1100" i="1" dirty="0"/>
              <a:t>findings and conclusions in this presentation are those of the author and do not necessarily represent the official position of the Centers for Disease Control and </a:t>
            </a:r>
            <a:r>
              <a:rPr lang="en-US" sz="1100" i="1" dirty="0" smtClean="0"/>
              <a:t>Prevention. Use </a:t>
            </a:r>
            <a:r>
              <a:rPr lang="en-US" sz="1100" i="1" dirty="0"/>
              <a:t>of trade names is for identiﬁcation only and does not imply endorsement by the Centers for Disease Control and Prevention or by the U.S. Department of Health and Human Services</a:t>
            </a:r>
            <a:r>
              <a:rPr lang="en-US" sz="1100" i="1" dirty="0" smtClean="0"/>
              <a:t>.</a:t>
            </a:r>
            <a:endParaRPr lang="en-US" sz="1100" i="1" dirty="0"/>
          </a:p>
          <a:p>
            <a:pPr algn="r"/>
            <a:endParaRPr lang="en-US" sz="1100" i="1" dirty="0"/>
          </a:p>
        </p:txBody>
      </p:sp>
      <p:sp>
        <p:nvSpPr>
          <p:cNvPr id="3" name="Content Placeholder 2"/>
          <p:cNvSpPr txBox="1">
            <a:spLocks/>
          </p:cNvSpPr>
          <p:nvPr/>
        </p:nvSpPr>
        <p:spPr>
          <a:xfrm>
            <a:off x="3505200" y="2419350"/>
            <a:ext cx="5257800" cy="1276350"/>
          </a:xfrm>
          <a:prstGeom prst="rect">
            <a:avLst/>
          </a:prstGeom>
        </p:spPr>
        <p:txBody>
          <a:bodyPr vert="horz" lIns="91440" tIns="45720" rIns="91440" bIns="45720" rtlCol="0" anchor="ctr">
            <a:noAutofit/>
          </a:bodyPr>
          <a:lstStyle>
            <a:lvl1pPr marL="55563" indent="0" algn="l" defTabSz="914400" rtl="0" eaLnBrk="1" latinLnBrk="0" hangingPunct="1">
              <a:spcBef>
                <a:spcPts val="0"/>
              </a:spcBef>
              <a:spcAft>
                <a:spcPts val="0"/>
              </a:spcAft>
              <a:buFont typeface="Arial" panose="020B0604020202020204" pitchFamily="34" charset="0"/>
              <a:buNone/>
              <a:defRPr lang="en-US" sz="2400" b="1" kern="1200" baseline="0">
                <a:solidFill>
                  <a:schemeClr val="tx1">
                    <a:lumMod val="75000"/>
                    <a:lumOff val="25000"/>
                  </a:schemeClr>
                </a:solidFill>
                <a:latin typeface="Calibri" panose="020F050202020403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lang="en-US"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lang="en-US"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lang="en-US"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lang="en-US"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dirty="0" smtClean="0">
                <a:latin typeface="+mj-lt"/>
              </a:rPr>
              <a:t>www.cdc.gov/amd</a:t>
            </a:r>
          </a:p>
          <a:p>
            <a:pPr algn="r"/>
            <a:r>
              <a:rPr lang="en-US" dirty="0" smtClean="0">
                <a:latin typeface="+mj-lt"/>
              </a:rPr>
              <a:t>twitter: @</a:t>
            </a:r>
            <a:r>
              <a:rPr lang="en-US" dirty="0" err="1" smtClean="0">
                <a:latin typeface="+mj-lt"/>
              </a:rPr>
              <a:t>cdc_amd</a:t>
            </a:r>
            <a:endParaRPr lang="en-US" dirty="0">
              <a:latin typeface="+mj-lt"/>
            </a:endParaRPr>
          </a:p>
        </p:txBody>
      </p:sp>
    </p:spTree>
    <p:extLst>
      <p:ext uri="{BB962C8B-B14F-4D97-AF65-F5344CB8AC3E}">
        <p14:creationId xmlns:p14="http://schemas.microsoft.com/office/powerpoint/2010/main" val="80222284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94175"/>
            <a:ext cx="7619999" cy="518391"/>
          </a:xfrm>
        </p:spPr>
        <p:txBody>
          <a:bodyPr>
            <a:normAutofit/>
          </a:bodyPr>
          <a:lstStyle/>
          <a:p>
            <a:r>
              <a:rPr lang="en-US" sz="2800" dirty="0" smtClean="0"/>
              <a:t>Trends in Sequencing Output </a:t>
            </a:r>
            <a:endParaRPr lang="en-US" sz="2800" dirty="0"/>
          </a:p>
        </p:txBody>
      </p:sp>
      <p:graphicFrame>
        <p:nvGraphicFramePr>
          <p:cNvPr id="7" name="Content Placeholder 6"/>
          <p:cNvGraphicFramePr>
            <a:graphicFrameLocks noGrp="1"/>
          </p:cNvGraphicFramePr>
          <p:nvPr>
            <p:ph idx="1"/>
            <p:extLst/>
          </p:nvPr>
        </p:nvGraphicFramePr>
        <p:xfrm>
          <a:off x="1066799" y="742950"/>
          <a:ext cx="7620000" cy="4114800"/>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4602225" y="3861482"/>
            <a:ext cx="1142575" cy="347493"/>
            <a:chOff x="4602226" y="3861480"/>
            <a:chExt cx="1142576" cy="347493"/>
          </a:xfrm>
        </p:grpSpPr>
        <p:sp>
          <p:nvSpPr>
            <p:cNvPr id="8" name="TextBox 7"/>
            <p:cNvSpPr txBox="1"/>
            <p:nvPr/>
          </p:nvSpPr>
          <p:spPr>
            <a:xfrm>
              <a:off x="4816342" y="3947363"/>
              <a:ext cx="928460" cy="261610"/>
            </a:xfrm>
            <a:prstGeom prst="rect">
              <a:avLst/>
            </a:prstGeom>
            <a:noFill/>
          </p:spPr>
          <p:txBody>
            <a:bodyPr wrap="none" rtlCol="0">
              <a:spAutoFit/>
            </a:bodyPr>
            <a:lstStyle/>
            <a:p>
              <a:r>
                <a:rPr lang="en-US" sz="1100" dirty="0" smtClean="0">
                  <a:solidFill>
                    <a:schemeClr val="accent1">
                      <a:lumMod val="75000"/>
                    </a:schemeClr>
                  </a:solidFill>
                </a:rPr>
                <a:t>Moore’s Law</a:t>
              </a:r>
              <a:endParaRPr lang="en-US" sz="1100" dirty="0">
                <a:solidFill>
                  <a:schemeClr val="accent1">
                    <a:lumMod val="75000"/>
                  </a:schemeClr>
                </a:solidFill>
              </a:endParaRPr>
            </a:p>
          </p:txBody>
        </p:sp>
        <p:sp>
          <p:nvSpPr>
            <p:cNvPr id="12" name="Freeform 11"/>
            <p:cNvSpPr/>
            <p:nvPr/>
          </p:nvSpPr>
          <p:spPr>
            <a:xfrm>
              <a:off x="4602226" y="3861480"/>
              <a:ext cx="274572" cy="217107"/>
            </a:xfrm>
            <a:custGeom>
              <a:avLst/>
              <a:gdLst>
                <a:gd name="connsiteX0" fmla="*/ 234268 w 234268"/>
                <a:gd name="connsiteY0" fmla="*/ 113355 h 114494"/>
                <a:gd name="connsiteX1" fmla="*/ 60456 w 234268"/>
                <a:gd name="connsiteY1" fmla="*/ 98241 h 114494"/>
                <a:gd name="connsiteX2" fmla="*/ 0 w 234268"/>
                <a:gd name="connsiteY2" fmla="*/ 0 h 114494"/>
              </a:gdLst>
              <a:ahLst/>
              <a:cxnLst>
                <a:cxn ang="0">
                  <a:pos x="connsiteX0" y="connsiteY0"/>
                </a:cxn>
                <a:cxn ang="0">
                  <a:pos x="connsiteX1" y="connsiteY1"/>
                </a:cxn>
                <a:cxn ang="0">
                  <a:pos x="connsiteX2" y="connsiteY2"/>
                </a:cxn>
              </a:cxnLst>
              <a:rect l="l" t="t" r="r" b="b"/>
              <a:pathLst>
                <a:path w="234268" h="114494">
                  <a:moveTo>
                    <a:pt x="234268" y="113355"/>
                  </a:moveTo>
                  <a:cubicBezTo>
                    <a:pt x="166884" y="115244"/>
                    <a:pt x="99501" y="117134"/>
                    <a:pt x="60456" y="98241"/>
                  </a:cubicBezTo>
                  <a:cubicBezTo>
                    <a:pt x="21411" y="79348"/>
                    <a:pt x="10076" y="15114"/>
                    <a:pt x="0" y="0"/>
                  </a:cubicBezTo>
                </a:path>
              </a:pathLst>
            </a:custGeom>
            <a:noFill/>
            <a:ln w="9525">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410201" y="4857750"/>
            <a:ext cx="3348073" cy="230832"/>
          </a:xfrm>
          <a:prstGeom prst="rect">
            <a:avLst/>
          </a:prstGeom>
          <a:noFill/>
        </p:spPr>
        <p:txBody>
          <a:bodyPr wrap="none" rtlCol="0">
            <a:spAutoFit/>
          </a:bodyPr>
          <a:lstStyle/>
          <a:p>
            <a:r>
              <a:rPr lang="en-US" sz="900" dirty="0" smtClean="0"/>
              <a:t>Adapted from </a:t>
            </a:r>
            <a:r>
              <a:rPr lang="en-US" sz="900" dirty="0"/>
              <a:t>NHGRI (https://www.genome.gov/sequencingcosts</a:t>
            </a:r>
            <a:r>
              <a:rPr lang="en-US" sz="900" dirty="0" smtClean="0"/>
              <a:t>/)</a:t>
            </a:r>
            <a:endParaRPr lang="en-US" sz="900" dirty="0"/>
          </a:p>
        </p:txBody>
      </p:sp>
      <p:sp>
        <p:nvSpPr>
          <p:cNvPr id="3" name="TextBox 2"/>
          <p:cNvSpPr txBox="1"/>
          <p:nvPr/>
        </p:nvSpPr>
        <p:spPr>
          <a:xfrm>
            <a:off x="2709609" y="830818"/>
            <a:ext cx="1958852" cy="369332"/>
          </a:xfrm>
          <a:prstGeom prst="rect">
            <a:avLst/>
          </a:prstGeom>
          <a:noFill/>
        </p:spPr>
        <p:txBody>
          <a:bodyPr wrap="none" rtlCol="0">
            <a:spAutoFit/>
          </a:bodyPr>
          <a:lstStyle/>
          <a:p>
            <a:r>
              <a:rPr lang="en-US" dirty="0" smtClean="0">
                <a:solidFill>
                  <a:schemeClr val="accent2">
                    <a:lumMod val="75000"/>
                  </a:schemeClr>
                </a:solidFill>
              </a:rPr>
              <a:t>Sanger Sequencing</a:t>
            </a:r>
            <a:endParaRPr lang="en-US" dirty="0">
              <a:solidFill>
                <a:schemeClr val="accent2">
                  <a:lumMod val="75000"/>
                </a:schemeClr>
              </a:solidFill>
            </a:endParaRPr>
          </a:p>
        </p:txBody>
      </p:sp>
      <p:grpSp>
        <p:nvGrpSpPr>
          <p:cNvPr id="22" name="Group 21"/>
          <p:cNvGrpSpPr/>
          <p:nvPr/>
        </p:nvGrpSpPr>
        <p:grpSpPr>
          <a:xfrm>
            <a:off x="4648200" y="830818"/>
            <a:ext cx="2888043" cy="2655332"/>
            <a:chOff x="4648200" y="830818"/>
            <a:chExt cx="2888043" cy="2655332"/>
          </a:xfrm>
        </p:grpSpPr>
        <p:sp>
          <p:nvSpPr>
            <p:cNvPr id="9" name="TextBox 8"/>
            <p:cNvSpPr txBox="1"/>
            <p:nvPr/>
          </p:nvSpPr>
          <p:spPr>
            <a:xfrm>
              <a:off x="4648200" y="830818"/>
              <a:ext cx="2888043" cy="369332"/>
            </a:xfrm>
            <a:prstGeom prst="rect">
              <a:avLst/>
            </a:prstGeom>
            <a:noFill/>
          </p:spPr>
          <p:txBody>
            <a:bodyPr wrap="none" rtlCol="0">
              <a:spAutoFit/>
            </a:bodyPr>
            <a:lstStyle/>
            <a:p>
              <a:r>
                <a:rPr lang="en-US" dirty="0" smtClean="0">
                  <a:solidFill>
                    <a:schemeClr val="accent2">
                      <a:lumMod val="75000"/>
                    </a:schemeClr>
                  </a:solidFill>
                </a:rPr>
                <a:t>Next-Generation Sequencing</a:t>
              </a:r>
              <a:endParaRPr lang="en-US" dirty="0">
                <a:solidFill>
                  <a:schemeClr val="accent2">
                    <a:lumMod val="75000"/>
                  </a:schemeClr>
                </a:solidFill>
              </a:endParaRPr>
            </a:p>
          </p:txBody>
        </p:sp>
        <p:cxnSp>
          <p:nvCxnSpPr>
            <p:cNvPr id="5" name="Straight Connector 4"/>
            <p:cNvCxnSpPr/>
            <p:nvPr/>
          </p:nvCxnSpPr>
          <p:spPr>
            <a:xfrm flipH="1">
              <a:off x="4658425" y="895350"/>
              <a:ext cx="4573" cy="2590800"/>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644577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1" dur="1000"/>
                                        <p:tgtEl>
                                          <p:spTgt spid="7">
                                            <p:graphicEl>
                                              <a:chart seriesIdx="0" categoryIdx="-4" bldStep="series"/>
                                            </p:graphic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9" dur="2000"/>
                                        <p:tgtEl>
                                          <p:spTgt spid="7">
                                            <p:graphicEl>
                                              <a:chart seriesIdx="1" categoryIdx="-4" bldStep="series"/>
                                            </p:graphicEl>
                                          </p:spTgt>
                                        </p:tgtEl>
                                      </p:cBhvr>
                                    </p:animEffect>
                                  </p:childTnLst>
                                </p:cTn>
                              </p:par>
                            </p:childTnLst>
                          </p:cTn>
                        </p:par>
                        <p:par>
                          <p:cTn id="20" fill="hold">
                            <p:stCondLst>
                              <p:cond delay="5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32" dur="20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3"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591" y="57150"/>
            <a:ext cx="7619999" cy="533400"/>
          </a:xfrm>
        </p:spPr>
        <p:txBody>
          <a:bodyPr>
            <a:normAutofit fontScale="90000"/>
          </a:bodyPr>
          <a:lstStyle/>
          <a:p>
            <a:r>
              <a:rPr lang="en-US" sz="3200" dirty="0" smtClean="0"/>
              <a:t>NGS at CDC—Selected Applications</a:t>
            </a:r>
            <a:endParaRPr lang="en-US" sz="3200" dirty="0"/>
          </a:p>
        </p:txBody>
      </p:sp>
      <p:sp>
        <p:nvSpPr>
          <p:cNvPr id="3" name="Content Placeholder 2"/>
          <p:cNvSpPr>
            <a:spLocks noGrp="1"/>
          </p:cNvSpPr>
          <p:nvPr>
            <p:ph idx="1"/>
          </p:nvPr>
        </p:nvSpPr>
        <p:spPr>
          <a:xfrm>
            <a:off x="990600" y="590550"/>
            <a:ext cx="4038599" cy="3394472"/>
          </a:xfrm>
        </p:spPr>
        <p:txBody>
          <a:bodyPr>
            <a:noAutofit/>
          </a:bodyPr>
          <a:lstStyle/>
          <a:p>
            <a:r>
              <a:rPr lang="en-US" sz="1400" dirty="0" smtClean="0"/>
              <a:t>Diagnostics</a:t>
            </a:r>
          </a:p>
          <a:p>
            <a:pPr lvl="1"/>
            <a:r>
              <a:rPr lang="en-US" sz="1200" dirty="0" smtClean="0"/>
              <a:t>MicrobeNet—ID of unusual bacterial pathogens</a:t>
            </a:r>
          </a:p>
          <a:p>
            <a:pPr lvl="1"/>
            <a:r>
              <a:rPr lang="en-US" sz="1200" dirty="0" smtClean="0"/>
              <a:t>Unexplained respiratory disease outbreaks</a:t>
            </a:r>
          </a:p>
          <a:p>
            <a:pPr lvl="1"/>
            <a:r>
              <a:rPr lang="en-US" sz="1200" dirty="0" smtClean="0"/>
              <a:t>HCV infection classification</a:t>
            </a:r>
          </a:p>
          <a:p>
            <a:pPr lvl="1"/>
            <a:r>
              <a:rPr lang="en-US" sz="1200" dirty="0" smtClean="0"/>
              <a:t>Digital PCR for hepatitis viral load</a:t>
            </a:r>
          </a:p>
          <a:p>
            <a:pPr lvl="1"/>
            <a:r>
              <a:rPr lang="en-US" sz="1200" dirty="0" smtClean="0"/>
              <a:t>Parasitic diseases</a:t>
            </a:r>
          </a:p>
          <a:p>
            <a:r>
              <a:rPr lang="en-US" sz="1400" dirty="0" smtClean="0"/>
              <a:t>WGS for bacterial </a:t>
            </a:r>
            <a:r>
              <a:rPr lang="en-US" sz="1400" dirty="0"/>
              <a:t>p</a:t>
            </a:r>
            <a:r>
              <a:rPr lang="en-US" sz="1400" dirty="0" smtClean="0"/>
              <a:t>athogen typing and inference of phenotype</a:t>
            </a:r>
          </a:p>
          <a:p>
            <a:pPr lvl="1"/>
            <a:r>
              <a:rPr lang="en-US" sz="1200" dirty="0" smtClean="0"/>
              <a:t>Bacterial foodborne disease</a:t>
            </a:r>
          </a:p>
          <a:p>
            <a:pPr lvl="1"/>
            <a:r>
              <a:rPr lang="en-US" sz="1200" i="1" dirty="0" smtClean="0"/>
              <a:t>Mycobacterium tuberculosis</a:t>
            </a:r>
          </a:p>
          <a:p>
            <a:pPr lvl="1"/>
            <a:r>
              <a:rPr lang="en-US" sz="1200" dirty="0" smtClean="0"/>
              <a:t>Pneumococcus, GAS, GBS</a:t>
            </a:r>
          </a:p>
          <a:p>
            <a:pPr lvl="1"/>
            <a:r>
              <a:rPr lang="en-US" sz="1200" dirty="0" smtClean="0"/>
              <a:t>Meningococcus, </a:t>
            </a:r>
            <a:r>
              <a:rPr lang="en-US" sz="1200" i="1" dirty="0" smtClean="0"/>
              <a:t>H. influenza</a:t>
            </a:r>
          </a:p>
          <a:p>
            <a:pPr lvl="1"/>
            <a:r>
              <a:rPr lang="en-US" sz="1200" i="1" dirty="0" smtClean="0"/>
              <a:t>Legionella</a:t>
            </a:r>
          </a:p>
          <a:p>
            <a:pPr lvl="1"/>
            <a:r>
              <a:rPr lang="en-US" sz="1200" i="1" dirty="0" smtClean="0"/>
              <a:t>B. anthracis:</a:t>
            </a:r>
            <a:r>
              <a:rPr lang="en-US" sz="1200" dirty="0" smtClean="0"/>
              <a:t> forensics</a:t>
            </a:r>
            <a:endParaRPr lang="en-US" sz="1200" i="1" dirty="0" smtClean="0"/>
          </a:p>
          <a:p>
            <a:pPr lvl="1"/>
            <a:r>
              <a:rPr lang="en-US" sz="1200" i="1" dirty="0" smtClean="0"/>
              <a:t>B. pertussis:</a:t>
            </a:r>
            <a:r>
              <a:rPr lang="en-US" sz="1200" dirty="0" smtClean="0"/>
              <a:t> subtyping and investigation of emergence</a:t>
            </a:r>
          </a:p>
          <a:p>
            <a:pPr lvl="1"/>
            <a:r>
              <a:rPr lang="en-US" sz="1200" dirty="0" smtClean="0"/>
              <a:t>HAI/antimicrobial resistant bacterial</a:t>
            </a:r>
          </a:p>
        </p:txBody>
      </p:sp>
      <p:sp>
        <p:nvSpPr>
          <p:cNvPr id="5" name="Content Placeholder 2"/>
          <p:cNvSpPr txBox="1">
            <a:spLocks/>
          </p:cNvSpPr>
          <p:nvPr/>
        </p:nvSpPr>
        <p:spPr>
          <a:xfrm>
            <a:off x="4885591" y="590550"/>
            <a:ext cx="4038599" cy="339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1289AB"/>
              </a:buClr>
              <a:buSzPct val="65000"/>
              <a:buFont typeface="Wingdings" panose="05000000000000000000" pitchFamily="2" charset="2"/>
              <a:buChar char="q"/>
              <a:defRPr lang="en-US"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lang="en-US"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SzPct val="80000"/>
              <a:buFont typeface="Courier New" panose="02070309020205020404" pitchFamily="49" charset="0"/>
              <a:buChar char="o"/>
              <a:defRPr lang="en-U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Genomic typing of eukaryotic pathogens</a:t>
            </a:r>
          </a:p>
          <a:p>
            <a:pPr lvl="1"/>
            <a:r>
              <a:rPr lang="en-US" sz="1200" i="1" dirty="0" err="1" smtClean="0"/>
              <a:t>Cyclospora</a:t>
            </a:r>
            <a:endParaRPr lang="en-US" sz="1200" i="1" dirty="0" smtClean="0"/>
          </a:p>
          <a:p>
            <a:pPr lvl="1"/>
            <a:r>
              <a:rPr lang="en-US" sz="1200" i="1" dirty="0" smtClean="0"/>
              <a:t>Cryptosporidium</a:t>
            </a:r>
          </a:p>
          <a:p>
            <a:pPr lvl="1"/>
            <a:r>
              <a:rPr lang="en-US" sz="1200" i="1" dirty="0" err="1" smtClean="0"/>
              <a:t>Leishmania</a:t>
            </a:r>
            <a:endParaRPr lang="en-US" sz="1200" i="1" dirty="0" smtClean="0"/>
          </a:p>
          <a:p>
            <a:pPr lvl="1"/>
            <a:r>
              <a:rPr lang="en-US" sz="1200" i="1" dirty="0" err="1" smtClean="0"/>
              <a:t>Coccidioides</a:t>
            </a:r>
            <a:endParaRPr lang="en-US" sz="1200" i="1" dirty="0" smtClean="0"/>
          </a:p>
          <a:p>
            <a:r>
              <a:rPr lang="en-US" sz="1400" dirty="0" smtClean="0"/>
              <a:t>Diagnosis and typing of viral pathogens</a:t>
            </a:r>
          </a:p>
          <a:p>
            <a:pPr lvl="1"/>
            <a:r>
              <a:rPr lang="en-US" sz="1200" dirty="0" smtClean="0"/>
              <a:t>Influenza</a:t>
            </a:r>
          </a:p>
          <a:p>
            <a:pPr lvl="1"/>
            <a:r>
              <a:rPr lang="en-US" sz="1200" dirty="0" smtClean="0"/>
              <a:t>Viral vaccine-preventable diseases</a:t>
            </a:r>
          </a:p>
          <a:p>
            <a:pPr lvl="1"/>
            <a:r>
              <a:rPr lang="en-US" sz="1200" dirty="0" smtClean="0"/>
              <a:t>HIV</a:t>
            </a:r>
          </a:p>
          <a:p>
            <a:pPr lvl="1"/>
            <a:r>
              <a:rPr lang="en-US" sz="1200" dirty="0" smtClean="0"/>
              <a:t>HCV (“GHOST” system)</a:t>
            </a:r>
          </a:p>
          <a:p>
            <a:pPr lvl="1"/>
            <a:r>
              <a:rPr lang="en-US" sz="1200" dirty="0" smtClean="0"/>
              <a:t>Dengue, chikungunya, </a:t>
            </a:r>
            <a:r>
              <a:rPr lang="en-US" sz="1200" dirty="0" err="1" smtClean="0"/>
              <a:t>Zika</a:t>
            </a:r>
            <a:endParaRPr lang="en-US" sz="1200" dirty="0" smtClean="0"/>
          </a:p>
          <a:p>
            <a:pPr lvl="1"/>
            <a:r>
              <a:rPr lang="en-US" sz="1200" dirty="0" smtClean="0"/>
              <a:t>Norovirus</a:t>
            </a:r>
          </a:p>
          <a:p>
            <a:r>
              <a:rPr lang="en-US" sz="1400" dirty="0" smtClean="0"/>
              <a:t>Malaria</a:t>
            </a:r>
            <a:endParaRPr lang="en-US" sz="1400" dirty="0"/>
          </a:p>
          <a:p>
            <a:pPr lvl="1"/>
            <a:r>
              <a:rPr lang="en-US" sz="1200" dirty="0"/>
              <a:t>Anti-malarial resistance in plasmodia</a:t>
            </a:r>
          </a:p>
          <a:p>
            <a:pPr lvl="1"/>
            <a:r>
              <a:rPr lang="en-US" sz="1200" dirty="0"/>
              <a:t>Insecticide resistance in vectors</a:t>
            </a:r>
          </a:p>
          <a:p>
            <a:pPr lvl="1"/>
            <a:r>
              <a:rPr lang="en-US" sz="1200" dirty="0" smtClean="0"/>
              <a:t>Multiplicity of infection to assess transmission intensity</a:t>
            </a:r>
            <a:endParaRPr lang="en-US" sz="1200" dirty="0"/>
          </a:p>
          <a:p>
            <a:r>
              <a:rPr lang="en-US" sz="1400" dirty="0" smtClean="0"/>
              <a:t>Pathogen discovery</a:t>
            </a:r>
          </a:p>
          <a:p>
            <a:pPr lvl="1"/>
            <a:r>
              <a:rPr lang="en-US" sz="1200" dirty="0" smtClean="0"/>
              <a:t>Application of NGS</a:t>
            </a:r>
          </a:p>
          <a:p>
            <a:pPr lvl="1"/>
            <a:r>
              <a:rPr lang="en-US" sz="1200" dirty="0" smtClean="0"/>
              <a:t>Arboviruses</a:t>
            </a:r>
          </a:p>
        </p:txBody>
      </p:sp>
    </p:spTree>
    <p:extLst>
      <p:ext uri="{BB962C8B-B14F-4D97-AF65-F5344CB8AC3E}">
        <p14:creationId xmlns:p14="http://schemas.microsoft.com/office/powerpoint/2010/main" val="6033797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Technologies</a:t>
            </a:r>
            <a:endParaRPr lang="en-US" dirty="0"/>
          </a:p>
        </p:txBody>
      </p:sp>
      <p:sp>
        <p:nvSpPr>
          <p:cNvPr id="3" name="Slide Number Placeholder 2"/>
          <p:cNvSpPr>
            <a:spLocks noGrp="1"/>
          </p:cNvSpPr>
          <p:nvPr>
            <p:ph type="sldNum" sz="quarter" idx="4"/>
          </p:nvPr>
        </p:nvSpPr>
        <p:spPr/>
        <p:txBody>
          <a:bodyPr/>
          <a:lstStyle/>
          <a:p>
            <a:fld id="{38E6A89A-7F6E-4A81-8F64-0DBFFBC93A37}" type="slidenum">
              <a:rPr lang="en-US" smtClean="0"/>
              <a:t>5</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99596"/>
            <a:ext cx="2921000" cy="2190750"/>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798" y="1657350"/>
            <a:ext cx="3075511" cy="1481137"/>
          </a:xfrm>
          <a:prstGeom prst="rect">
            <a:avLst/>
          </a:prstGeom>
        </p:spPr>
      </p:pic>
      <p:sp>
        <p:nvSpPr>
          <p:cNvPr id="6" name="TextBox 5"/>
          <p:cNvSpPr txBox="1"/>
          <p:nvPr/>
        </p:nvSpPr>
        <p:spPr>
          <a:xfrm>
            <a:off x="1505855" y="3326714"/>
            <a:ext cx="3584260" cy="1477328"/>
          </a:xfrm>
          <a:prstGeom prst="rect">
            <a:avLst/>
          </a:prstGeom>
          <a:noFill/>
        </p:spPr>
        <p:txBody>
          <a:bodyPr wrap="none" rtlCol="0">
            <a:spAutoFit/>
          </a:bodyPr>
          <a:lstStyle/>
          <a:p>
            <a:r>
              <a:rPr lang="en-US" b="1" dirty="0" err="1" smtClean="0"/>
              <a:t>Illumina</a:t>
            </a:r>
            <a:r>
              <a:rPr lang="en-US" b="1" dirty="0" smtClean="0"/>
              <a:t> </a:t>
            </a:r>
            <a:r>
              <a:rPr lang="en-US" b="1" dirty="0" err="1" smtClean="0"/>
              <a:t>MiSeq</a:t>
            </a:r>
            <a:endParaRPr lang="en-US" b="1" dirty="0" smtClean="0"/>
          </a:p>
          <a:p>
            <a:r>
              <a:rPr lang="en-US" dirty="0" smtClean="0"/>
              <a:t>Short-read sequencing (~200-250nt)</a:t>
            </a:r>
          </a:p>
          <a:p>
            <a:r>
              <a:rPr lang="en-US" dirty="0" smtClean="0"/>
              <a:t>High throughput</a:t>
            </a:r>
          </a:p>
          <a:p>
            <a:r>
              <a:rPr lang="en-US" dirty="0" smtClean="0"/>
              <a:t>High accuracy</a:t>
            </a:r>
          </a:p>
          <a:p>
            <a:r>
              <a:rPr lang="en-US" dirty="0" smtClean="0"/>
              <a:t>Run time: ~24-48 </a:t>
            </a:r>
            <a:r>
              <a:rPr lang="en-US" dirty="0" err="1" smtClean="0"/>
              <a:t>hrs</a:t>
            </a:r>
            <a:endParaRPr lang="en-US" dirty="0"/>
          </a:p>
        </p:txBody>
      </p:sp>
      <p:sp>
        <p:nvSpPr>
          <p:cNvPr id="7" name="TextBox 6"/>
          <p:cNvSpPr txBox="1"/>
          <p:nvPr/>
        </p:nvSpPr>
        <p:spPr>
          <a:xfrm>
            <a:off x="5115736" y="3326714"/>
            <a:ext cx="4089093" cy="1200329"/>
          </a:xfrm>
          <a:prstGeom prst="rect">
            <a:avLst/>
          </a:prstGeom>
          <a:noFill/>
        </p:spPr>
        <p:txBody>
          <a:bodyPr wrap="none" rtlCol="0">
            <a:spAutoFit/>
          </a:bodyPr>
          <a:lstStyle/>
          <a:p>
            <a:r>
              <a:rPr lang="en-US" b="1" dirty="0" smtClean="0"/>
              <a:t>Oxford </a:t>
            </a:r>
            <a:r>
              <a:rPr lang="en-US" b="1" dirty="0" err="1" smtClean="0"/>
              <a:t>Nanopore</a:t>
            </a:r>
            <a:r>
              <a:rPr lang="en-US" b="1" dirty="0" smtClean="0"/>
              <a:t> </a:t>
            </a:r>
            <a:r>
              <a:rPr lang="en-US" b="1" dirty="0" err="1" smtClean="0"/>
              <a:t>MinION</a:t>
            </a:r>
            <a:endParaRPr lang="en-US" b="1" dirty="0" smtClean="0"/>
          </a:p>
          <a:p>
            <a:r>
              <a:rPr lang="en-US" dirty="0" smtClean="0"/>
              <a:t>Long-read sequencing (mean, ~10,000 </a:t>
            </a:r>
            <a:r>
              <a:rPr lang="en-US" dirty="0" err="1" smtClean="0"/>
              <a:t>nt</a:t>
            </a:r>
            <a:r>
              <a:rPr lang="en-US" dirty="0" smtClean="0"/>
              <a:t>)</a:t>
            </a:r>
          </a:p>
          <a:p>
            <a:r>
              <a:rPr lang="en-US" dirty="0" smtClean="0"/>
              <a:t>Lower accuracy</a:t>
            </a:r>
          </a:p>
          <a:p>
            <a:r>
              <a:rPr lang="en-US" dirty="0" smtClean="0"/>
              <a:t>Run time: typically &lt; several hours</a:t>
            </a:r>
            <a:endParaRPr lang="en-US" dirty="0"/>
          </a:p>
        </p:txBody>
      </p:sp>
    </p:spTree>
    <p:extLst>
      <p:ext uri="{BB962C8B-B14F-4D97-AF65-F5344CB8AC3E}">
        <p14:creationId xmlns:p14="http://schemas.microsoft.com/office/powerpoint/2010/main" val="21624037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Sequencing in Outbreaks</a:t>
            </a:r>
            <a:endParaRPr lang="en-US" dirty="0"/>
          </a:p>
        </p:txBody>
      </p:sp>
      <p:sp>
        <p:nvSpPr>
          <p:cNvPr id="3" name="Slide Number Placeholder 2"/>
          <p:cNvSpPr>
            <a:spLocks noGrp="1"/>
          </p:cNvSpPr>
          <p:nvPr>
            <p:ph type="sldNum" sz="quarter" idx="12"/>
          </p:nvPr>
        </p:nvSpPr>
        <p:spPr/>
        <p:txBody>
          <a:bodyPr/>
          <a:lstStyle/>
          <a:p>
            <a:fld id="{38E6A89A-7F6E-4A81-8F64-0DBFFBC93A37}" type="slidenum">
              <a:rPr lang="en-US" smtClean="0"/>
              <a:t>6</a:t>
            </a:fld>
            <a:endParaRPr lang="en-US"/>
          </a:p>
        </p:txBody>
      </p:sp>
    </p:spTree>
    <p:extLst>
      <p:ext uri="{BB962C8B-B14F-4D97-AF65-F5344CB8AC3E}">
        <p14:creationId xmlns:p14="http://schemas.microsoft.com/office/powerpoint/2010/main" val="15933932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Evolutionary Rates of Pathogens</a:t>
            </a:r>
            <a:endParaRPr lang="en-US" dirty="0"/>
          </a:p>
        </p:txBody>
      </p:sp>
      <p:sp>
        <p:nvSpPr>
          <p:cNvPr id="3" name="Slide Number Placeholder 2"/>
          <p:cNvSpPr>
            <a:spLocks noGrp="1"/>
          </p:cNvSpPr>
          <p:nvPr>
            <p:ph type="sldNum" sz="quarter" idx="4"/>
          </p:nvPr>
        </p:nvSpPr>
        <p:spPr/>
        <p:txBody>
          <a:bodyPr/>
          <a:lstStyle/>
          <a:p>
            <a:fld id="{38E6A89A-7F6E-4A81-8F64-0DBFFBC93A37}" type="slidenum">
              <a:rPr lang="en-US" smtClean="0"/>
              <a:t>7</a:t>
            </a:fld>
            <a:endParaRPr lang="en-US"/>
          </a:p>
        </p:txBody>
      </p:sp>
      <p:pic>
        <p:nvPicPr>
          <p:cNvPr id="10" name="Picture 9"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971550"/>
            <a:ext cx="5757939" cy="3806394"/>
          </a:xfrm>
          <a:prstGeom prst="rect">
            <a:avLst/>
          </a:prstGeom>
        </p:spPr>
      </p:pic>
      <p:sp>
        <p:nvSpPr>
          <p:cNvPr id="11" name="TextBox 10"/>
          <p:cNvSpPr txBox="1"/>
          <p:nvPr/>
        </p:nvSpPr>
        <p:spPr>
          <a:xfrm>
            <a:off x="609600" y="4248150"/>
            <a:ext cx="4147289" cy="276999"/>
          </a:xfrm>
          <a:prstGeom prst="rect">
            <a:avLst/>
          </a:prstGeom>
          <a:noFill/>
        </p:spPr>
        <p:txBody>
          <a:bodyPr wrap="none" rtlCol="0">
            <a:spAutoFit/>
          </a:bodyPr>
          <a:lstStyle/>
          <a:p>
            <a:r>
              <a:rPr lang="en-US" sz="1200" dirty="0" smtClean="0"/>
              <a:t>Source: Duffy S et al</a:t>
            </a:r>
            <a:r>
              <a:rPr lang="en-US" sz="1200" dirty="0"/>
              <a:t>. </a:t>
            </a:r>
            <a:r>
              <a:rPr lang="en-US" sz="1200" i="1" dirty="0"/>
              <a:t>Nature Reviews </a:t>
            </a:r>
            <a:r>
              <a:rPr lang="en-US" sz="1200" i="1" dirty="0" smtClean="0"/>
              <a:t>Genetics</a:t>
            </a:r>
            <a:r>
              <a:rPr lang="en-US" sz="1200" dirty="0" smtClean="0"/>
              <a:t> 2008;9:267</a:t>
            </a:r>
            <a:r>
              <a:rPr lang="en-US" sz="1200" dirty="0"/>
              <a:t>–</a:t>
            </a:r>
            <a:r>
              <a:rPr lang="en-US" sz="1200" dirty="0" smtClean="0"/>
              <a:t>276.</a:t>
            </a:r>
            <a:endParaRPr lang="en-US" sz="1200" dirty="0"/>
          </a:p>
        </p:txBody>
      </p:sp>
      <p:sp>
        <p:nvSpPr>
          <p:cNvPr id="12" name="TextBox 11"/>
          <p:cNvSpPr txBox="1"/>
          <p:nvPr/>
        </p:nvSpPr>
        <p:spPr>
          <a:xfrm>
            <a:off x="914400" y="1047750"/>
            <a:ext cx="1117313" cy="461665"/>
          </a:xfrm>
          <a:prstGeom prst="rect">
            <a:avLst/>
          </a:prstGeom>
          <a:noFill/>
        </p:spPr>
        <p:txBody>
          <a:bodyPr wrap="none" rtlCol="0">
            <a:spAutoFit/>
          </a:bodyPr>
          <a:lstStyle/>
          <a:p>
            <a:r>
              <a:rPr lang="en-US" sz="2400" b="1" dirty="0" smtClean="0"/>
              <a:t>Viruses</a:t>
            </a:r>
            <a:endParaRPr lang="en-US" sz="2400" b="1" dirty="0"/>
          </a:p>
        </p:txBody>
      </p:sp>
      <p:sp>
        <p:nvSpPr>
          <p:cNvPr id="13" name="TextBox 12"/>
          <p:cNvSpPr txBox="1"/>
          <p:nvPr/>
        </p:nvSpPr>
        <p:spPr>
          <a:xfrm>
            <a:off x="6248400" y="1047750"/>
            <a:ext cx="2961192" cy="1569660"/>
          </a:xfrm>
          <a:prstGeom prst="rect">
            <a:avLst/>
          </a:prstGeom>
          <a:noFill/>
        </p:spPr>
        <p:txBody>
          <a:bodyPr wrap="none" rtlCol="0">
            <a:spAutoFit/>
          </a:bodyPr>
          <a:lstStyle/>
          <a:p>
            <a:r>
              <a:rPr lang="en-US" sz="2400" b="1" dirty="0" smtClean="0"/>
              <a:t>Bacteria</a:t>
            </a:r>
          </a:p>
          <a:p>
            <a:pPr lvl="1"/>
            <a:r>
              <a:rPr lang="en-US" dirty="0" smtClean="0"/>
              <a:t>~ 10</a:t>
            </a:r>
            <a:r>
              <a:rPr lang="en-US" baseline="30000" dirty="0" smtClean="0"/>
              <a:t>-7</a:t>
            </a:r>
            <a:r>
              <a:rPr lang="en-US" dirty="0" smtClean="0"/>
              <a:t> to </a:t>
            </a:r>
            <a:r>
              <a:rPr lang="en-US" dirty="0"/>
              <a:t>10</a:t>
            </a:r>
            <a:r>
              <a:rPr lang="en-US" baseline="30000" dirty="0" smtClean="0"/>
              <a:t>-6</a:t>
            </a:r>
            <a:r>
              <a:rPr lang="en-US" dirty="0" smtClean="0"/>
              <a:t> per site</a:t>
            </a:r>
          </a:p>
          <a:p>
            <a:pPr lvl="1"/>
            <a:r>
              <a:rPr lang="en-US" dirty="0"/>
              <a:t>	</a:t>
            </a:r>
            <a:r>
              <a:rPr lang="en-US" dirty="0" smtClean="0"/>
              <a:t>per year</a:t>
            </a:r>
          </a:p>
          <a:p>
            <a:pPr lvl="1"/>
            <a:r>
              <a:rPr lang="en-US" dirty="0" smtClean="0"/>
              <a:t>Rate depends on species</a:t>
            </a:r>
          </a:p>
          <a:p>
            <a:pPr lvl="1"/>
            <a:r>
              <a:rPr lang="en-US" dirty="0"/>
              <a:t>	</a:t>
            </a:r>
            <a:r>
              <a:rPr lang="en-US" dirty="0" smtClean="0"/>
              <a:t>and strain  </a:t>
            </a:r>
            <a:endParaRPr lang="en-US" dirty="0"/>
          </a:p>
        </p:txBody>
      </p:sp>
    </p:spTree>
    <p:extLst>
      <p:ext uri="{BB962C8B-B14F-4D97-AF65-F5344CB8AC3E}">
        <p14:creationId xmlns:p14="http://schemas.microsoft.com/office/powerpoint/2010/main" val="37050713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Levels of Utility of Genomic Data in Outbreaks</a:t>
            </a:r>
            <a:endParaRPr lang="en-US" dirty="0"/>
          </a:p>
        </p:txBody>
      </p:sp>
      <p:sp>
        <p:nvSpPr>
          <p:cNvPr id="3" name="Content Placeholder 2"/>
          <p:cNvSpPr>
            <a:spLocks noGrp="1"/>
          </p:cNvSpPr>
          <p:nvPr>
            <p:ph idx="1"/>
          </p:nvPr>
        </p:nvSpPr>
        <p:spPr>
          <a:xfrm>
            <a:off x="1066799" y="1200149"/>
            <a:ext cx="7619999" cy="3840957"/>
          </a:xfrm>
        </p:spPr>
        <p:txBody>
          <a:bodyPr>
            <a:normAutofit fontScale="70000" lnSpcReduction="20000"/>
          </a:bodyPr>
          <a:lstStyle/>
          <a:p>
            <a:r>
              <a:rPr lang="en-US" dirty="0" smtClean="0"/>
              <a:t>Actionable</a:t>
            </a:r>
          </a:p>
          <a:p>
            <a:pPr lvl="1"/>
            <a:r>
              <a:rPr lang="en-US" dirty="0" smtClean="0"/>
              <a:t>Real-time data use</a:t>
            </a:r>
          </a:p>
          <a:p>
            <a:pPr lvl="1"/>
            <a:r>
              <a:rPr lang="en-US" dirty="0" smtClean="0"/>
              <a:t>Data used in decision-making</a:t>
            </a:r>
          </a:p>
          <a:p>
            <a:endParaRPr lang="en-US" dirty="0" smtClean="0"/>
          </a:p>
          <a:p>
            <a:r>
              <a:rPr lang="en-US" dirty="0" smtClean="0"/>
              <a:t>Academic</a:t>
            </a:r>
          </a:p>
          <a:p>
            <a:pPr lvl="1"/>
            <a:r>
              <a:rPr lang="en-US" dirty="0" smtClean="0"/>
              <a:t>Data not necessarily used in real-time by response team</a:t>
            </a:r>
          </a:p>
          <a:p>
            <a:pPr lvl="1"/>
            <a:r>
              <a:rPr lang="en-US" i="1" dirty="0" smtClean="0"/>
              <a:t> BUT,</a:t>
            </a:r>
          </a:p>
          <a:p>
            <a:pPr lvl="2"/>
            <a:r>
              <a:rPr lang="en-US" dirty="0"/>
              <a:t>m</a:t>
            </a:r>
            <a:r>
              <a:rPr lang="en-US" dirty="0" smtClean="0"/>
              <a:t>ay be useful in developing diagnostics or therapeutics</a:t>
            </a:r>
          </a:p>
          <a:p>
            <a:pPr lvl="2"/>
            <a:r>
              <a:rPr lang="en-US" dirty="0" smtClean="0"/>
              <a:t>may lead to understanding of how outbreak occurred or why the pathogen is emerging</a:t>
            </a:r>
          </a:p>
          <a:p>
            <a:pPr lvl="2"/>
            <a:r>
              <a:rPr lang="en-US" dirty="0" smtClean="0"/>
              <a:t>may lead to better ability to respond to outbreaks in the future</a:t>
            </a:r>
          </a:p>
          <a:p>
            <a:pPr lvl="2"/>
            <a:r>
              <a:rPr lang="en-US" dirty="0" smtClean="0"/>
              <a:t>may provide other useful information</a:t>
            </a:r>
          </a:p>
          <a:p>
            <a:pPr lvl="1"/>
            <a:endParaRPr lang="en-US" dirty="0"/>
          </a:p>
        </p:txBody>
      </p:sp>
      <p:sp>
        <p:nvSpPr>
          <p:cNvPr id="4" name="Slide Number Placeholder 3"/>
          <p:cNvSpPr>
            <a:spLocks noGrp="1"/>
          </p:cNvSpPr>
          <p:nvPr>
            <p:ph type="sldNum" sz="quarter" idx="4"/>
          </p:nvPr>
        </p:nvSpPr>
        <p:spPr/>
        <p:txBody>
          <a:bodyPr/>
          <a:lstStyle/>
          <a:p>
            <a:fld id="{38E6A89A-7F6E-4A81-8F64-0DBFFBC93A37}" type="slidenum">
              <a:rPr lang="en-US" smtClean="0"/>
              <a:t>8</a:t>
            </a:fld>
            <a:endParaRPr lang="en-US"/>
          </a:p>
        </p:txBody>
      </p:sp>
    </p:spTree>
    <p:extLst>
      <p:ext uri="{BB962C8B-B14F-4D97-AF65-F5344CB8AC3E}">
        <p14:creationId xmlns:p14="http://schemas.microsoft.com/office/powerpoint/2010/main" val="20684487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E6A89A-7F6E-4A81-8F64-0DBFFBC93A37}" type="slidenum">
              <a:rPr lang="en-US" smtClean="0"/>
              <a:t>9</a:t>
            </a:fld>
            <a:endParaRPr lang="en-US"/>
          </a:p>
        </p:txBody>
      </p:sp>
      <p:pic>
        <p:nvPicPr>
          <p:cNvPr id="3" name="EBOV_animation.HD.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199" y="209550"/>
            <a:ext cx="7340717" cy="4191000"/>
          </a:xfrm>
          <a:prstGeom prst="rect">
            <a:avLst/>
          </a:prstGeom>
        </p:spPr>
      </p:pic>
      <p:sp>
        <p:nvSpPr>
          <p:cNvPr id="4" name="TextBox 3"/>
          <p:cNvSpPr txBox="1"/>
          <p:nvPr/>
        </p:nvSpPr>
        <p:spPr>
          <a:xfrm>
            <a:off x="2362200" y="4629150"/>
            <a:ext cx="5348865" cy="369332"/>
          </a:xfrm>
          <a:prstGeom prst="rect">
            <a:avLst/>
          </a:prstGeom>
          <a:noFill/>
        </p:spPr>
        <p:txBody>
          <a:bodyPr wrap="none" rtlCol="0">
            <a:spAutoFit/>
          </a:bodyPr>
          <a:lstStyle/>
          <a:p>
            <a:r>
              <a:rPr lang="en-US" dirty="0" smtClean="0"/>
              <a:t>Source:  </a:t>
            </a:r>
            <a:r>
              <a:rPr lang="en-US" dirty="0" err="1" smtClean="0"/>
              <a:t>Gytis</a:t>
            </a:r>
            <a:r>
              <a:rPr lang="en-US" dirty="0" smtClean="0"/>
              <a:t> </a:t>
            </a:r>
            <a:r>
              <a:rPr lang="en-US" dirty="0" err="1" smtClean="0"/>
              <a:t>Dudas</a:t>
            </a:r>
            <a:r>
              <a:rPr lang="en-US" dirty="0" smtClean="0"/>
              <a:t>, University of Washington, Seattle</a:t>
            </a:r>
            <a:endParaRPr lang="en-US" dirty="0"/>
          </a:p>
        </p:txBody>
      </p:sp>
    </p:spTree>
    <p:extLst>
      <p:ext uri="{BB962C8B-B14F-4D97-AF65-F5344CB8AC3E}">
        <p14:creationId xmlns:p14="http://schemas.microsoft.com/office/powerpoint/2010/main" val="23146872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7.5|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3919</TotalTime>
  <Words>1975</Words>
  <Application>Microsoft Macintosh PowerPoint</Application>
  <PresentationFormat>On-screen Show (16:9)</PresentationFormat>
  <Paragraphs>216</Paragraphs>
  <Slides>26</Slides>
  <Notes>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Nucleotide Sequencing in Outbreak Detection and Response</vt:lpstr>
      <vt:lpstr>Sequencing in Public Health</vt:lpstr>
      <vt:lpstr>Trends in Sequencing Output </vt:lpstr>
      <vt:lpstr>NGS at CDC—Selected Applications</vt:lpstr>
      <vt:lpstr>Sequencing Technologies</vt:lpstr>
      <vt:lpstr>Sequencing in Outbreaks</vt:lpstr>
      <vt:lpstr>Evolutionary Rates of Pathogens</vt:lpstr>
      <vt:lpstr>Two Levels of Utility of Genomic Data in Outbreaks</vt:lpstr>
      <vt:lpstr>PowerPoint Presentation</vt:lpstr>
      <vt:lpstr>Example1: Bacterial Foodborne Illness</vt:lpstr>
      <vt:lpstr>Listeria Outbreak, United States, 2014</vt:lpstr>
      <vt:lpstr>U.S. Listeria Outbreaks, Before and After WGS</vt:lpstr>
      <vt:lpstr>Example2: Hepatitis C Virus</vt:lpstr>
      <vt:lpstr>PowerPoint Presentation</vt:lpstr>
      <vt:lpstr>PowerPoint Presentation</vt:lpstr>
      <vt:lpstr>Example 3: Ebolavirus </vt:lpstr>
      <vt:lpstr>PowerPoint Presentation</vt:lpstr>
      <vt:lpstr>Unexplained Ebola Case, Fria Prefecture, Guinea</vt:lpstr>
      <vt:lpstr>Unexplained Ebola Case, Fria Prefecture, Guinea</vt:lpstr>
      <vt:lpstr>Example 4: Poliovirus </vt:lpstr>
      <vt:lpstr>WPV1, Afghanistan, Late 2013</vt:lpstr>
      <vt:lpstr>WPV1, South Asia, Early 2014</vt:lpstr>
      <vt:lpstr>Challenges in the Field</vt:lpstr>
      <vt:lpstr>The Real World</vt:lpstr>
      <vt:lpstr>My Own Personal View—Skills Needed During Outbreaks</vt:lpstr>
      <vt:lpstr>PowerPoint Presentation</vt:lpstr>
    </vt:vector>
  </TitlesOfParts>
  <Company>Centers for Disease Control and Prevention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J. Guinn</dc:creator>
  <cp:lastModifiedBy>Gregory Armstrong</cp:lastModifiedBy>
  <cp:revision>178</cp:revision>
  <cp:lastPrinted>2015-01-21T13:33:32Z</cp:lastPrinted>
  <dcterms:created xsi:type="dcterms:W3CDTF">2014-11-13T17:03:34Z</dcterms:created>
  <dcterms:modified xsi:type="dcterms:W3CDTF">2018-03-22T08:55:10Z</dcterms:modified>
</cp:coreProperties>
</file>